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8" r:id="rId3"/>
    <p:sldId id="259" r:id="rId4"/>
    <p:sldId id="260" r:id="rId5"/>
    <p:sldId id="261" r:id="rId6"/>
    <p:sldId id="262" r:id="rId7"/>
    <p:sldId id="263" r:id="rId8"/>
    <p:sldId id="264" r:id="rId9"/>
    <p:sldId id="265" r:id="rId10"/>
    <p:sldId id="266" r:id="rId11"/>
    <p:sldId id="267" r:id="rId12"/>
    <p:sldId id="269" r:id="rId13"/>
    <p:sldId id="274" r:id="rId14"/>
    <p:sldId id="276" r:id="rId15"/>
    <p:sldId id="275" r:id="rId16"/>
    <p:sldId id="277" r:id="rId17"/>
    <p:sldId id="278" r:id="rId1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8" d="100"/>
          <a:sy n="68" d="100"/>
        </p:scale>
        <p:origin x="408" y="7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9" name="Subtitle 8"/>
          <p:cNvSpPr>
            <a:spLocks noGrp="1"/>
          </p:cNvSpPr>
          <p:nvPr>
            <p:ph type="subTitle" idx="1"/>
          </p:nvPr>
        </p:nvSpPr>
        <p:spPr>
          <a:xfrm>
            <a:off x="457200" y="3699804"/>
            <a:ext cx="8305800" cy="1143000"/>
          </a:xfrm>
        </p:spPr>
        <p:txBody>
          <a:bodyPr>
            <a:noAutofit/>
          </a:bodyPr>
          <a:lstStyle>
            <a:lvl1pPr marL="0" indent="0" algn="ctr">
              <a:buNone/>
              <a:defRPr sz="2200" spc="10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Title 27"/>
          <p:cNvSpPr>
            <a:spLocks noGrp="1"/>
          </p:cNvSpPr>
          <p:nvPr>
            <p:ph type="ctrTitle"/>
          </p:nvPr>
        </p:nvSpPr>
        <p:spPr>
          <a:xfrm>
            <a:off x="457200" y="1433732"/>
            <a:ext cx="8305800" cy="1981200"/>
          </a:xfrm>
          <a:ln w="6350" cap="rnd">
            <a:noFill/>
          </a:ln>
        </p:spPr>
        <p:txBody>
          <a:bodyPr anchor="b" anchorCtr="0">
            <a:noAutofit/>
          </a:bodyPr>
          <a:lstStyle>
            <a:lvl1pPr algn="ctr">
              <a:defRPr lang="en-US" sz="4800" b="0" dirty="0">
                <a:ln w="3200">
                  <a:solidFill>
                    <a:schemeClr val="bg2">
                      <a:shade val="75000"/>
                      <a:alpha val="25000"/>
                    </a:schemeClr>
                  </a:solidFill>
                  <a:prstDash val="solid"/>
                  <a:round/>
                </a:ln>
                <a:solidFill>
                  <a:srgbClr val="F9F9F9"/>
                </a:solidFill>
                <a:effectLst>
                  <a:innerShdw blurRad="50800" dist="25400" dir="13500000">
                    <a:srgbClr val="000000">
                      <a:alpha val="70000"/>
                    </a:srgbClr>
                  </a:innerShdw>
                </a:effectLst>
              </a:defRPr>
            </a:lvl1pPr>
          </a:lstStyle>
          <a:p>
            <a:r>
              <a:rPr kumimoji="0" lang="en-US" smtClean="0"/>
              <a:t>Click to edit Master title style</a:t>
            </a:r>
            <a:endParaRPr kumimoji="0" lang="en-US"/>
          </a:p>
        </p:txBody>
      </p:sp>
      <p:cxnSp>
        <p:nvCxnSpPr>
          <p:cNvPr id="8" name="Straight Connector 7"/>
          <p:cNvCxnSpPr/>
          <p:nvPr/>
        </p:nvCxnSpPr>
        <p:spPr>
          <a:xfrm>
            <a:off x="1463626"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4708574"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4540348" y="3526302"/>
            <a:ext cx="45720" cy="45720"/>
          </a:xfrm>
          <a:prstGeom prst="ellipse">
            <a:avLst/>
          </a:prstGeom>
          <a:effectLst>
            <a:outerShdw blurRad="31750" dir="2700000" algn="tl" rotWithShape="0">
              <a:srgbClr val="000000">
                <a:alpha val="55000"/>
              </a:srgbClr>
            </a:outerShdw>
          </a:effectLst>
        </p:spPr>
        <p:style>
          <a:lnRef idx="2">
            <a:schemeClr val="accent2"/>
          </a:lnRef>
          <a:fillRef idx="1">
            <a:schemeClr val="accent2"/>
          </a:fillRef>
          <a:effectRef idx="0">
            <a:schemeClr val="accent2"/>
          </a:effectRef>
          <a:fontRef idx="minor">
            <a:schemeClr val="lt1"/>
          </a:fontRef>
        </p:style>
        <p:txBody>
          <a:bodyPr rtlCol="0" anchor="ctr"/>
          <a:lstStyle/>
          <a:p>
            <a:pPr algn="ctr" eaLnBrk="1" latinLnBrk="0" hangingPunct="1"/>
            <a:endParaRPr kumimoji="0" lang="en-US"/>
          </a:p>
        </p:txBody>
      </p:sp>
      <p:sp>
        <p:nvSpPr>
          <p:cNvPr id="15" name="Date Placeholder 14"/>
          <p:cNvSpPr>
            <a:spLocks noGrp="1"/>
          </p:cNvSpPr>
          <p:nvPr>
            <p:ph type="dt" sz="half" idx="10"/>
          </p:nvPr>
        </p:nvSpPr>
        <p:spPr/>
        <p:txBody>
          <a:bodyPr/>
          <a:lstStyle/>
          <a:p>
            <a:fld id="{70D10D68-10FB-43D3-AF2D-0E6B185DAEC4}" type="datetimeFigureOut">
              <a:rPr lang="en-US" smtClean="0"/>
              <a:t>9/15/2015</a:t>
            </a:fld>
            <a:endParaRPr lang="en-US"/>
          </a:p>
        </p:txBody>
      </p:sp>
      <p:sp>
        <p:nvSpPr>
          <p:cNvPr id="16" name="Slide Number Placeholder 15"/>
          <p:cNvSpPr>
            <a:spLocks noGrp="1"/>
          </p:cNvSpPr>
          <p:nvPr>
            <p:ph type="sldNum" sz="quarter" idx="11"/>
          </p:nvPr>
        </p:nvSpPr>
        <p:spPr/>
        <p:txBody>
          <a:bodyPr/>
          <a:lstStyle/>
          <a:p>
            <a:fld id="{B1A99EEE-2FAA-4EC3-B99C-427C11896464}" type="slidenum">
              <a:rPr lang="en-US" smtClean="0"/>
              <a:t>‹#›</a:t>
            </a:fld>
            <a:endParaRPr lang="en-US"/>
          </a:p>
        </p:txBody>
      </p:sp>
      <p:sp>
        <p:nvSpPr>
          <p:cNvPr id="17" name="Footer Placeholder 16"/>
          <p:cNvSpPr>
            <a:spLocks noGrp="1"/>
          </p:cNvSpPr>
          <p:nvPr>
            <p:ph type="ftr" sz="quarter" idx="12"/>
          </p:nvPr>
        </p:nvSpPr>
        <p:spPr/>
        <p:txBody>
          <a:bodyPr/>
          <a:lstStyle/>
          <a:p>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70D10D68-10FB-43D3-AF2D-0E6B185DAEC4}" type="datetimeFigureOut">
              <a:rPr lang="en-US" smtClean="0"/>
              <a:t>9/15/2015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1A99EEE-2FAA-4EC3-B99C-427C11896464}"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70D10D68-10FB-43D3-AF2D-0E6B185DAEC4}" type="datetimeFigureOut">
              <a:rPr lang="en-US" smtClean="0"/>
              <a:t>9/15/2015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1A99EEE-2FAA-4EC3-B99C-427C11896464}"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9" name="Content Placeholder 8"/>
          <p:cNvSpPr>
            <a:spLocks noGrp="1"/>
          </p:cNvSpPr>
          <p:nvPr>
            <p:ph idx="1"/>
          </p:nvPr>
        </p:nvSpPr>
        <p:spPr>
          <a:xfrm>
            <a:off x="457200" y="1524000"/>
            <a:ext cx="8229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4" name="Date Placeholder 13"/>
          <p:cNvSpPr>
            <a:spLocks noGrp="1"/>
          </p:cNvSpPr>
          <p:nvPr>
            <p:ph type="dt" sz="half" idx="14"/>
          </p:nvPr>
        </p:nvSpPr>
        <p:spPr/>
        <p:txBody>
          <a:bodyPr/>
          <a:lstStyle/>
          <a:p>
            <a:fld id="{70D10D68-10FB-43D3-AF2D-0E6B185DAEC4}" type="datetimeFigureOut">
              <a:rPr lang="en-US" smtClean="0"/>
              <a:t>9/15/2015</a:t>
            </a:fld>
            <a:endParaRPr lang="en-US"/>
          </a:p>
        </p:txBody>
      </p:sp>
      <p:sp>
        <p:nvSpPr>
          <p:cNvPr id="15" name="Slide Number Placeholder 14"/>
          <p:cNvSpPr>
            <a:spLocks noGrp="1"/>
          </p:cNvSpPr>
          <p:nvPr>
            <p:ph type="sldNum" sz="quarter" idx="15"/>
          </p:nvPr>
        </p:nvSpPr>
        <p:spPr/>
        <p:txBody>
          <a:bodyPr/>
          <a:lstStyle>
            <a:lvl1pPr algn="ctr">
              <a:defRPr/>
            </a:lvl1pPr>
          </a:lstStyle>
          <a:p>
            <a:fld id="{B1A99EEE-2FAA-4EC3-B99C-427C11896464}" type="slidenum">
              <a:rPr lang="en-US" smtClean="0"/>
              <a:t>‹#›</a:t>
            </a:fld>
            <a:endParaRPr lang="en-US"/>
          </a:p>
        </p:txBody>
      </p:sp>
      <p:sp>
        <p:nvSpPr>
          <p:cNvPr id="16" name="Footer Placeholder 15"/>
          <p:cNvSpPr>
            <a:spLocks noGrp="1"/>
          </p:cNvSpPr>
          <p:nvPr>
            <p:ph type="ftr" sz="quarter" idx="16"/>
          </p:nvPr>
        </p:nvSpPr>
        <p:spPr/>
        <p:txBody>
          <a:bodyPr/>
          <a:lstStyle/>
          <a:p>
            <a:endParaRPr lang="en-US"/>
          </a:p>
        </p:txBody>
      </p:sp>
      <p:sp>
        <p:nvSpPr>
          <p:cNvPr id="17" name="Title 16"/>
          <p:cNvSpPr>
            <a:spLocks noGrp="1"/>
          </p:cNvSpPr>
          <p:nvPr>
            <p:ph type="title"/>
          </p:nvPr>
        </p:nvSpPr>
        <p:spPr/>
        <p:txBody>
          <a:bodyPr rtlCol="0" anchor="b" anchorCtr="0"/>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70D10D68-10FB-43D3-AF2D-0E6B185DAEC4}" type="datetimeFigureOut">
              <a:rPr lang="en-US" smtClean="0"/>
              <a:t>9/15/2015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1A99EEE-2FAA-4EC3-B99C-427C11896464}" type="slidenum">
              <a:rPr lang="en-US" smtClean="0"/>
              <a:t>‹#›</a:t>
            </a:fld>
            <a:endParaRPr lang="en-US"/>
          </a:p>
        </p:txBody>
      </p:sp>
      <p:sp>
        <p:nvSpPr>
          <p:cNvPr id="2" name="Title 1"/>
          <p:cNvSpPr>
            <a:spLocks noGrp="1"/>
          </p:cNvSpPr>
          <p:nvPr>
            <p:ph type="title"/>
          </p:nvPr>
        </p:nvSpPr>
        <p:spPr>
          <a:xfrm>
            <a:off x="685800" y="3505200"/>
            <a:ext cx="7924800" cy="1371600"/>
          </a:xfrm>
        </p:spPr>
        <p:txBody>
          <a:bodyPr>
            <a:noAutofit/>
          </a:bodyPr>
          <a:lstStyle>
            <a:lvl1pPr algn="l" rtl="0">
              <a:spcBef>
                <a:spcPct val="0"/>
              </a:spcBef>
              <a:buNone/>
              <a:defRPr lang="en-US" sz="4800" b="0" dirty="0">
                <a:ln w="3200">
                  <a:solidFill>
                    <a:schemeClr val="bg2">
                      <a:shade val="25000"/>
                      <a:alpha val="25000"/>
                    </a:schemeClr>
                  </a:solidFill>
                  <a:prstDash val="solid"/>
                  <a:round/>
                </a:ln>
                <a:solidFill>
                  <a:srgbClr val="F9F9F9"/>
                </a:solidFill>
                <a:effectLst>
                  <a:innerShdw blurRad="38100" dist="25400" dir="13500000">
                    <a:prstClr val="black">
                      <a:alpha val="70000"/>
                    </a:prstClr>
                  </a:innerShdw>
                </a:effectLst>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685800" y="4958864"/>
            <a:ext cx="7924800" cy="984736"/>
          </a:xfrm>
        </p:spPr>
        <p:txBody>
          <a:bodyPr anchor="t"/>
          <a:lstStyle>
            <a:lvl1pPr marL="0" indent="0">
              <a:buNone/>
              <a:defRPr sz="2000" spc="10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cxnSp>
        <p:nvCxnSpPr>
          <p:cNvPr id="7" name="Straight Connector 6"/>
          <p:cNvCxnSpPr/>
          <p:nvPr/>
        </p:nvCxnSpPr>
        <p:spPr>
          <a:xfrm>
            <a:off x="685800" y="4916992"/>
            <a:ext cx="7924800" cy="4301"/>
          </a:xfrm>
          <a:prstGeom prst="line">
            <a:avLst/>
          </a:prstGeom>
          <a:noFill/>
          <a:ln w="9525" cap="flat" cmpd="sng" algn="ctr">
            <a:solidFill>
              <a:srgbClr val="E9E9E8"/>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70D10D68-10FB-43D3-AF2D-0E6B185DAEC4}" type="datetimeFigureOut">
              <a:rPr lang="en-US" smtClean="0"/>
              <a:t>9/15/2015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1A99EEE-2FAA-4EC3-B99C-427C11896464}" type="slidenum">
              <a:rPr lang="en-US" smtClean="0"/>
              <a:t>‹#›</a:t>
            </a:fld>
            <a:endParaRPr lang="en-US"/>
          </a:p>
        </p:txBody>
      </p:sp>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11" name="Content Placeholder 10"/>
          <p:cNvSpPr>
            <a:spLocks noGrp="1"/>
          </p:cNvSpPr>
          <p:nvPr>
            <p:ph sz="half" idx="1"/>
          </p:nvPr>
        </p:nvSpPr>
        <p:spPr>
          <a:xfrm>
            <a:off x="457200" y="1524000"/>
            <a:ext cx="4059936"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2"/>
          </p:nvPr>
        </p:nvSpPr>
        <p:spPr>
          <a:xfrm>
            <a:off x="4648200" y="1524000"/>
            <a:ext cx="4059936"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9" name="Slide Number Placeholder 8"/>
          <p:cNvSpPr>
            <a:spLocks noGrp="1"/>
          </p:cNvSpPr>
          <p:nvPr>
            <p:ph type="sldNum" sz="quarter" idx="12"/>
          </p:nvPr>
        </p:nvSpPr>
        <p:spPr/>
        <p:txBody>
          <a:bodyPr/>
          <a:lstStyle/>
          <a:p>
            <a:fld id="{B1A99EEE-2FAA-4EC3-B99C-427C11896464}" type="slidenum">
              <a:rPr lang="en-US" smtClean="0"/>
              <a:t>‹#›</a:t>
            </a:fld>
            <a:endParaRPr lang="en-US"/>
          </a:p>
        </p:txBody>
      </p:sp>
      <p:sp>
        <p:nvSpPr>
          <p:cNvPr id="8" name="Footer Placeholder 7"/>
          <p:cNvSpPr>
            <a:spLocks noGrp="1"/>
          </p:cNvSpPr>
          <p:nvPr>
            <p:ph type="ftr" sz="quarter" idx="11"/>
          </p:nvPr>
        </p:nvSpPr>
        <p:spPr/>
        <p:txBody>
          <a:bodyPr/>
          <a:lstStyle/>
          <a:p>
            <a:endParaRPr lang="en-US"/>
          </a:p>
        </p:txBody>
      </p:sp>
      <p:sp>
        <p:nvSpPr>
          <p:cNvPr id="7" name="Date Placeholder 6"/>
          <p:cNvSpPr>
            <a:spLocks noGrp="1"/>
          </p:cNvSpPr>
          <p:nvPr>
            <p:ph type="dt" sz="half" idx="10"/>
          </p:nvPr>
        </p:nvSpPr>
        <p:spPr/>
        <p:txBody>
          <a:bodyPr/>
          <a:lstStyle/>
          <a:p>
            <a:fld id="{70D10D68-10FB-43D3-AF2D-0E6B185DAEC4}" type="datetimeFigureOut">
              <a:rPr lang="en-US" smtClean="0"/>
              <a:t>9/15/2015</a:t>
            </a:fld>
            <a:endParaRPr lang="en-US"/>
          </a:p>
        </p:txBody>
      </p:sp>
      <p:sp>
        <p:nvSpPr>
          <p:cNvPr id="3" name="Text Placeholder 2"/>
          <p:cNvSpPr>
            <a:spLocks noGrp="1"/>
          </p:cNvSpPr>
          <p:nvPr>
            <p:ph type="body" idx="1"/>
          </p:nvPr>
        </p:nvSpPr>
        <p:spPr>
          <a:xfrm>
            <a:off x="457200" y="1399593"/>
            <a:ext cx="4040188" cy="762000"/>
          </a:xfrm>
          <a:noFill/>
          <a:ln w="25400" cap="rnd" cmpd="sng" algn="ctr">
            <a:noFill/>
            <a:prstDash val="solid"/>
          </a:ln>
          <a:effectLst>
            <a:softEdge rad="63500"/>
          </a:effectLst>
          <a:sp3d prstMaterial="fla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32" name="Content Placeholder 31"/>
          <p:cNvSpPr>
            <a:spLocks noGrp="1"/>
          </p:cNvSpPr>
          <p:nvPr>
            <p:ph sz="half" idx="2"/>
          </p:nvPr>
        </p:nvSpPr>
        <p:spPr>
          <a:xfrm>
            <a:off x="457200" y="2201896"/>
            <a:ext cx="4038600" cy="391363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34" name="Content Placeholder 33"/>
          <p:cNvSpPr>
            <a:spLocks noGrp="1"/>
          </p:cNvSpPr>
          <p:nvPr>
            <p:ph sz="quarter" idx="4"/>
          </p:nvPr>
        </p:nvSpPr>
        <p:spPr>
          <a:xfrm>
            <a:off x="4649788" y="2201896"/>
            <a:ext cx="4038600" cy="391363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 name="Title 1"/>
          <p:cNvSpPr>
            <a:spLocks noGrp="1"/>
          </p:cNvSpPr>
          <p:nvPr>
            <p:ph type="title"/>
          </p:nvPr>
        </p:nvSpPr>
        <p:spPr>
          <a:xfrm>
            <a:off x="457200" y="155448"/>
            <a:ext cx="8229600" cy="1143000"/>
          </a:xfrm>
        </p:spPr>
        <p:txBody>
          <a:bodyPr anchor="b" anchorCtr="0"/>
          <a:lstStyle>
            <a:lvl1pPr>
              <a:defRPr/>
            </a:lvl1pPr>
          </a:lstStyle>
          <a:p>
            <a:r>
              <a:rPr kumimoji="0" lang="en-US" smtClean="0"/>
              <a:t>Click to edit Master title style</a:t>
            </a:r>
            <a:endParaRPr kumimoji="0" lang="en-US"/>
          </a:p>
        </p:txBody>
      </p:sp>
      <p:sp>
        <p:nvSpPr>
          <p:cNvPr id="12" name="Text Placeholder 11"/>
          <p:cNvSpPr>
            <a:spLocks noGrp="1"/>
          </p:cNvSpPr>
          <p:nvPr>
            <p:ph type="body" idx="3"/>
          </p:nvPr>
        </p:nvSpPr>
        <p:spPr>
          <a:xfrm>
            <a:off x="4648200" y="1399593"/>
            <a:ext cx="4040188" cy="762000"/>
          </a:xfrm>
          <a:noFill/>
          <a:ln w="25400" cap="rnd" cmpd="sng" algn="ctr">
            <a:noFill/>
            <a:prstDash val="solid"/>
          </a:ln>
          <a:effectLst>
            <a:softEdge rad="63500"/>
          </a:effectLs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baseline="0">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cxnSp>
        <p:nvCxnSpPr>
          <p:cNvPr id="10" name="Straight Connector 9"/>
          <p:cNvCxnSpPr/>
          <p:nvPr/>
        </p:nvCxnSpPr>
        <p:spPr>
          <a:xfrm>
            <a:off x="562945"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4754880"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70D10D68-10FB-43D3-AF2D-0E6B185DAEC4}" type="datetimeFigureOut">
              <a:rPr lang="en-US" smtClean="0"/>
              <a:t>9/15/2015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1A99EEE-2FAA-4EC3-B99C-427C11896464}" type="slidenum">
              <a:rPr lang="en-US" smtClean="0"/>
              <a:t>‹#›</a:t>
            </a:fld>
            <a:endParaRPr lang="en-US"/>
          </a:p>
        </p:txBody>
      </p:sp>
      <p:sp>
        <p:nvSpPr>
          <p:cNvPr id="2" name="Title 1"/>
          <p:cNvSpPr>
            <a:spLocks noGrp="1"/>
          </p:cNvSpPr>
          <p:nvPr>
            <p:ph type="title"/>
          </p:nvPr>
        </p:nvSpPr>
        <p:spPr/>
        <p:txBody>
          <a:bodyPr/>
          <a:lstStyle/>
          <a:p>
            <a:r>
              <a:rPr kumimoji="0" lang="en-US" smtClean="0"/>
              <a:t>Click to edit Master title style</a:t>
            </a:r>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0D10D68-10FB-43D3-AF2D-0E6B185DAEC4}" type="datetimeFigureOut">
              <a:rPr lang="en-US" smtClean="0"/>
              <a:t>9/15/2015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1A99EEE-2FAA-4EC3-B99C-427C11896464}"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9" name="Content Placeholder 28"/>
          <p:cNvSpPr>
            <a:spLocks noGrp="1"/>
          </p:cNvSpPr>
          <p:nvPr>
            <p:ph sz="quarter" idx="1"/>
          </p:nvPr>
        </p:nvSpPr>
        <p:spPr>
          <a:xfrm>
            <a:off x="457200" y="457200"/>
            <a:ext cx="6248400" cy="5715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3" name="Text Placeholder 2"/>
          <p:cNvSpPr>
            <a:spLocks noGrp="1"/>
          </p:cNvSpPr>
          <p:nvPr>
            <p:ph type="body" idx="2"/>
          </p:nvPr>
        </p:nvSpPr>
        <p:spPr>
          <a:xfrm>
            <a:off x="6781800" y="1600200"/>
            <a:ext cx="1984248" cy="3733800"/>
          </a:xfrm>
        </p:spPr>
        <p:txBody>
          <a:bodyPr tIns="45720" bIns="45720" anchor="t" anchorCtr="0"/>
          <a:lstStyle>
            <a:lvl1pPr marL="0" indent="0">
              <a:lnSpc>
                <a:spcPct val="1250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31" name="Title 30"/>
          <p:cNvSpPr>
            <a:spLocks noGrp="1"/>
          </p:cNvSpPr>
          <p:nvPr>
            <p:ph type="title"/>
          </p:nvPr>
        </p:nvSpPr>
        <p:spPr>
          <a:xfrm>
            <a:off x="6781800" y="457200"/>
            <a:ext cx="19812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en-US" smtClean="0"/>
              <a:t>Click to edit Master title style</a:t>
            </a:r>
            <a:endParaRPr kumimoji="0" lang="en-US"/>
          </a:p>
        </p:txBody>
      </p:sp>
      <p:sp>
        <p:nvSpPr>
          <p:cNvPr id="8" name="Date Placeholder 7"/>
          <p:cNvSpPr>
            <a:spLocks noGrp="1"/>
          </p:cNvSpPr>
          <p:nvPr>
            <p:ph type="dt" sz="half" idx="14"/>
          </p:nvPr>
        </p:nvSpPr>
        <p:spPr/>
        <p:txBody>
          <a:bodyPr/>
          <a:lstStyle/>
          <a:p>
            <a:fld id="{70D10D68-10FB-43D3-AF2D-0E6B185DAEC4}" type="datetimeFigureOut">
              <a:rPr lang="en-US" smtClean="0"/>
              <a:t>9/15/2015</a:t>
            </a:fld>
            <a:endParaRPr lang="en-US"/>
          </a:p>
        </p:txBody>
      </p:sp>
      <p:sp>
        <p:nvSpPr>
          <p:cNvPr id="9" name="Slide Number Placeholder 8"/>
          <p:cNvSpPr>
            <a:spLocks noGrp="1"/>
          </p:cNvSpPr>
          <p:nvPr>
            <p:ph type="sldNum" sz="quarter" idx="15"/>
          </p:nvPr>
        </p:nvSpPr>
        <p:spPr/>
        <p:txBody>
          <a:bodyPr/>
          <a:lstStyle/>
          <a:p>
            <a:fld id="{B1A99EEE-2FAA-4EC3-B99C-427C11896464}" type="slidenum">
              <a:rPr lang="en-US" smtClean="0"/>
              <a:t>‹#›</a:t>
            </a:fld>
            <a:endParaRPr lang="en-US"/>
          </a:p>
        </p:txBody>
      </p:sp>
      <p:sp>
        <p:nvSpPr>
          <p:cNvPr id="10" name="Footer Placeholder 9"/>
          <p:cNvSpPr>
            <a:spLocks noGrp="1"/>
          </p:cNvSpPr>
          <p:nvPr>
            <p:ph type="ftr" sz="quarter" idx="16"/>
          </p:nvPr>
        </p:nvSpPr>
        <p:spPr/>
        <p:txBody>
          <a:bodyPr/>
          <a:lstStyle/>
          <a:p>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629400" y="457200"/>
            <a:ext cx="20574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457200" y="457200"/>
            <a:ext cx="6019800" cy="5562600"/>
          </a:xfrm>
          <a:solidFill>
            <a:schemeClr val="tx2">
              <a:tint val="40000"/>
            </a:schemeClr>
          </a:solidFill>
          <a:effectLst>
            <a:outerShdw blurRad="88900" sx="103000" sy="103000" algn="ctr" rotWithShape="0">
              <a:prstClr val="black">
                <a:alpha val="32000"/>
              </a:prstClr>
            </a:outerShdw>
            <a:softEdge rad="127000"/>
          </a:effectLst>
        </p:spPr>
        <p:txBody>
          <a:bodyPr/>
          <a:lstStyle>
            <a:lvl1pPr marL="0" indent="0">
              <a:buNone/>
              <a:defRPr sz="3200">
                <a:solidFill>
                  <a:schemeClr val="bg1"/>
                </a:solidFill>
              </a:defRPr>
            </a:lvl1pPr>
          </a:lstStyle>
          <a:p>
            <a:r>
              <a:rPr kumimoji="0" lang="en-US" smtClean="0"/>
              <a:t>Click icon to add picture</a:t>
            </a:r>
            <a:endParaRPr kumimoji="0" lang="en-US"/>
          </a:p>
        </p:txBody>
      </p:sp>
      <p:sp>
        <p:nvSpPr>
          <p:cNvPr id="4" name="Text Placeholder 3"/>
          <p:cNvSpPr>
            <a:spLocks noGrp="1"/>
          </p:cNvSpPr>
          <p:nvPr>
            <p:ph type="body" sz="half" idx="2"/>
          </p:nvPr>
        </p:nvSpPr>
        <p:spPr>
          <a:xfrm>
            <a:off x="6629400" y="1600200"/>
            <a:ext cx="2057400" cy="4419600"/>
          </a:xfrm>
        </p:spPr>
        <p:txBody>
          <a:bodyPr anchor="t" anchorCtr="0"/>
          <a:lstStyle>
            <a:lvl1pPr marL="0" indent="0">
              <a:lnSpc>
                <a:spcPct val="125000"/>
              </a:lnSpc>
              <a:spcAft>
                <a:spcPts val="1000"/>
              </a:spcAft>
              <a:buFontTx/>
              <a:buNone/>
              <a:defRPr sz="1600" b="0">
                <a:solidFill>
                  <a:schemeClr val="tx2"/>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8" name="Date Placeholder 7"/>
          <p:cNvSpPr>
            <a:spLocks noGrp="1"/>
          </p:cNvSpPr>
          <p:nvPr>
            <p:ph type="dt" sz="half" idx="10"/>
          </p:nvPr>
        </p:nvSpPr>
        <p:spPr/>
        <p:txBody>
          <a:bodyPr/>
          <a:lstStyle/>
          <a:p>
            <a:fld id="{70D10D68-10FB-43D3-AF2D-0E6B185DAEC4}" type="datetimeFigureOut">
              <a:rPr lang="en-US" smtClean="0"/>
              <a:t>9/15/2015</a:t>
            </a:fld>
            <a:endParaRPr lang="en-US"/>
          </a:p>
        </p:txBody>
      </p:sp>
      <p:sp>
        <p:nvSpPr>
          <p:cNvPr id="9" name="Slide Number Placeholder 8"/>
          <p:cNvSpPr>
            <a:spLocks noGrp="1"/>
          </p:cNvSpPr>
          <p:nvPr>
            <p:ph type="sldNum" sz="quarter" idx="11"/>
          </p:nvPr>
        </p:nvSpPr>
        <p:spPr/>
        <p:txBody>
          <a:bodyPr/>
          <a:lstStyle/>
          <a:p>
            <a:fld id="{B1A99EEE-2FAA-4EC3-B99C-427C11896464}" type="slidenum">
              <a:rPr lang="en-US" smtClean="0"/>
              <a:t>‹#›</a:t>
            </a:fld>
            <a:endParaRPr lang="en-US"/>
          </a:p>
        </p:txBody>
      </p:sp>
      <p:sp>
        <p:nvSpPr>
          <p:cNvPr id="10" name="Footer Placeholder 9"/>
          <p:cNvSpPr>
            <a:spLocks noGrp="1"/>
          </p:cNvSpPr>
          <p:nvPr>
            <p:ph type="ftr" sz="quarter" idx="12"/>
          </p:nvPr>
        </p:nvSpPr>
        <p:spPr/>
        <p:txBody>
          <a:bodyPr/>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9" name="Text Placeholder 8"/>
          <p:cNvSpPr>
            <a:spLocks noGrp="1"/>
          </p:cNvSpPr>
          <p:nvPr>
            <p:ph type="body" idx="1"/>
          </p:nvPr>
        </p:nvSpPr>
        <p:spPr>
          <a:xfrm>
            <a:off x="457200" y="1447800"/>
            <a:ext cx="8229600" cy="46783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4" name="Date Placeholder 23"/>
          <p:cNvSpPr>
            <a:spLocks noGrp="1"/>
          </p:cNvSpPr>
          <p:nvPr>
            <p:ph type="dt" sz="half" idx="2"/>
          </p:nvPr>
        </p:nvSpPr>
        <p:spPr>
          <a:xfrm>
            <a:off x="5791200" y="6203667"/>
            <a:ext cx="2590800" cy="384048"/>
          </a:xfrm>
          <a:prstGeom prst="rect">
            <a:avLst/>
          </a:prstGeom>
        </p:spPr>
        <p:txBody>
          <a:bodyPr vert="horz" anchor="ctr" anchorCtr="0"/>
          <a:lstStyle>
            <a:lvl1pPr algn="l" eaLnBrk="1" latinLnBrk="0" hangingPunct="1">
              <a:defRPr kumimoji="0" sz="1200">
                <a:solidFill>
                  <a:schemeClr val="tx2"/>
                </a:solidFill>
              </a:defRPr>
            </a:lvl1pPr>
          </a:lstStyle>
          <a:p>
            <a:fld id="{70D10D68-10FB-43D3-AF2D-0E6B185DAEC4}" type="datetimeFigureOut">
              <a:rPr lang="en-US" smtClean="0"/>
              <a:t>9/15/2015</a:t>
            </a:fld>
            <a:endParaRPr lang="en-US"/>
          </a:p>
        </p:txBody>
      </p:sp>
      <p:sp>
        <p:nvSpPr>
          <p:cNvPr id="10" name="Footer Placeholder 9"/>
          <p:cNvSpPr>
            <a:spLocks noGrp="1"/>
          </p:cNvSpPr>
          <p:nvPr>
            <p:ph type="ftr" sz="quarter" idx="3"/>
          </p:nvPr>
        </p:nvSpPr>
        <p:spPr>
          <a:xfrm>
            <a:off x="2133600" y="6203667"/>
            <a:ext cx="3581400" cy="384048"/>
          </a:xfrm>
          <a:prstGeom prst="rect">
            <a:avLst/>
          </a:prstGeom>
        </p:spPr>
        <p:txBody>
          <a:bodyPr vert="horz" anchor="ctr" anchorCtr="0"/>
          <a:lstStyle>
            <a:lvl1pPr algn="r" eaLnBrk="1" latinLnBrk="0" hangingPunct="1">
              <a:defRPr kumimoji="0" sz="1200">
                <a:solidFill>
                  <a:schemeClr val="tx2"/>
                </a:solidFill>
              </a:defRPr>
            </a:lvl1pPr>
          </a:lstStyle>
          <a:p>
            <a:endParaRPr lang="en-US"/>
          </a:p>
        </p:txBody>
      </p:sp>
      <p:sp>
        <p:nvSpPr>
          <p:cNvPr id="22" name="Slide Number Placeholder 21"/>
          <p:cNvSpPr>
            <a:spLocks noGrp="1"/>
          </p:cNvSpPr>
          <p:nvPr>
            <p:ph type="sldNum" sz="quarter" idx="4"/>
          </p:nvPr>
        </p:nvSpPr>
        <p:spPr>
          <a:xfrm>
            <a:off x="8410575" y="6181531"/>
            <a:ext cx="609600" cy="457200"/>
          </a:xfrm>
          <a:prstGeom prst="rect">
            <a:avLst/>
          </a:prstGeom>
          <a:noFill/>
        </p:spPr>
        <p:txBody>
          <a:bodyPr vert="horz" lIns="0" tIns="0" rIns="0" bIns="0" anchor="ctr" anchorCtr="0">
            <a:noAutofit/>
          </a:bodyPr>
          <a:lstStyle>
            <a:lvl1pPr algn="ctr" eaLnBrk="1" latinLnBrk="0" hangingPunct="1">
              <a:defRPr kumimoji="0" sz="1600" baseline="0">
                <a:solidFill>
                  <a:schemeClr val="tx2"/>
                </a:solidFill>
              </a:defRPr>
            </a:lvl1pPr>
          </a:lstStyle>
          <a:p>
            <a:fld id="{B1A99EEE-2FAA-4EC3-B99C-427C11896464}" type="slidenum">
              <a:rPr lang="en-US" smtClean="0"/>
              <a:t>‹#›</a:t>
            </a:fld>
            <a:endParaRPr lang="en-US"/>
          </a:p>
        </p:txBody>
      </p:sp>
      <p:sp>
        <p:nvSpPr>
          <p:cNvPr id="5" name="Title Placeholder 4"/>
          <p:cNvSpPr>
            <a:spLocks noGrp="1"/>
          </p:cNvSpPr>
          <p:nvPr>
            <p:ph type="title"/>
          </p:nvPr>
        </p:nvSpPr>
        <p:spPr>
          <a:xfrm>
            <a:off x="457200" y="152400"/>
            <a:ext cx="8229600" cy="1219200"/>
          </a:xfrm>
          <a:prstGeom prst="rect">
            <a:avLst/>
          </a:prstGeom>
          <a:ln w="6350" cap="rnd">
            <a:noFill/>
          </a:ln>
        </p:spPr>
        <p:txBody>
          <a:bodyPr vert="horz" anchor="b" anchorCtr="0">
            <a:normAutofit/>
          </a:bodyPr>
          <a:lstStyle/>
          <a:p>
            <a:r>
              <a:rPr kumimoji="0" lang="en-US" smtClean="0"/>
              <a:t>Click to edit Master title style</a:t>
            </a:r>
            <a:endParaRPr kumimoji="0" lang="en-US"/>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lang="en-US" sz="4200" b="0" kern="1200" spc="-100" baseline="0" dirty="0">
          <a:ln w="3200">
            <a:solidFill>
              <a:schemeClr val="bg2">
                <a:shade val="75000"/>
                <a:alpha val="25000"/>
              </a:schemeClr>
            </a:solidFill>
            <a:prstDash val="solid"/>
            <a:round/>
          </a:ln>
          <a:solidFill>
            <a:srgbClr val="F9F9F9"/>
          </a:solidFill>
          <a:effectLst>
            <a:innerShdw blurRad="50800" dist="25400" dir="13500000">
              <a:prstClr val="black">
                <a:alpha val="70000"/>
              </a:prstClr>
            </a:innerShdw>
          </a:effectLst>
          <a:latin typeface="+mj-lt"/>
          <a:ea typeface="+mj-ea"/>
          <a:cs typeface="+mj-cs"/>
        </a:defRPr>
      </a:lvl1pPr>
    </p:titleStyle>
    <p:bodyStyle>
      <a:lvl1pPr marL="274320" indent="-274320" algn="l" rtl="0" eaLnBrk="1" latinLnBrk="0" hangingPunct="1">
        <a:spcBef>
          <a:spcPts val="600"/>
        </a:spcBef>
        <a:buClr>
          <a:schemeClr val="accent2"/>
        </a:buClr>
        <a:buSzPct val="85000"/>
        <a:buFont typeface="Wingdings 2"/>
        <a:buChar char=""/>
        <a:defRPr kumimoji="0" sz="2600" kern="1200">
          <a:solidFill>
            <a:schemeClr val="tx1"/>
          </a:solidFill>
          <a:latin typeface="+mn-lt"/>
          <a:ea typeface="+mn-ea"/>
          <a:cs typeface="+mn-cs"/>
        </a:defRPr>
      </a:lvl1pPr>
      <a:lvl2pPr marL="640080" indent="-274320" algn="l" rtl="0" eaLnBrk="1" latinLnBrk="0" hangingPunct="1">
        <a:spcBef>
          <a:spcPts val="300"/>
        </a:spcBef>
        <a:buClr>
          <a:schemeClr val="accent2">
            <a:shade val="75000"/>
          </a:schemeClr>
        </a:buClr>
        <a:buSzPct val="85000"/>
        <a:buFont typeface="Wingdings 2"/>
        <a:buChar char=""/>
        <a:defRPr kumimoji="0" sz="2400" kern="1200">
          <a:solidFill>
            <a:schemeClr val="tx2"/>
          </a:solidFill>
          <a:latin typeface="+mn-lt"/>
          <a:ea typeface="+mn-ea"/>
          <a:cs typeface="+mn-cs"/>
        </a:defRPr>
      </a:lvl2pPr>
      <a:lvl3pPr marL="1005840" indent="-228600" algn="l" rtl="0" eaLnBrk="1" latinLnBrk="0" hangingPunct="1">
        <a:spcBef>
          <a:spcPts val="300"/>
        </a:spcBef>
        <a:buClr>
          <a:schemeClr val="accent2">
            <a:shade val="50000"/>
          </a:schemeClr>
        </a:buClr>
        <a:buSzPct val="85000"/>
        <a:buFont typeface="Wingdings 2"/>
        <a:buChar char=""/>
        <a:defRPr kumimoji="0" sz="2100" kern="1200">
          <a:solidFill>
            <a:schemeClr val="tx1"/>
          </a:solidFill>
          <a:latin typeface="+mn-lt"/>
          <a:ea typeface="+mn-ea"/>
          <a:cs typeface="+mn-cs"/>
        </a:defRPr>
      </a:lvl3pPr>
      <a:lvl4pPr marL="1280160" indent="-228600" algn="l" rtl="0" eaLnBrk="1" latinLnBrk="0" hangingPunct="1">
        <a:spcBef>
          <a:spcPts val="300"/>
        </a:spcBef>
        <a:buClr>
          <a:schemeClr val="accent2">
            <a:shade val="75000"/>
          </a:schemeClr>
        </a:buClr>
        <a:buSzPct val="85000"/>
        <a:buFont typeface="Wingdings 2" pitchFamily="18" charset="2"/>
        <a:buChar char=""/>
        <a:defRPr kumimoji="0" sz="1900" kern="1200">
          <a:solidFill>
            <a:schemeClr val="tx1"/>
          </a:solidFill>
          <a:latin typeface="+mn-lt"/>
          <a:ea typeface="+mn-ea"/>
          <a:cs typeface="+mn-cs"/>
        </a:defRPr>
      </a:lvl4pPr>
      <a:lvl5pPr marL="1554480" indent="-228600" algn="l" rtl="0" eaLnBrk="1" latinLnBrk="0" hangingPunct="1">
        <a:spcBef>
          <a:spcPts val="340"/>
        </a:spcBef>
        <a:buClr>
          <a:schemeClr val="accent2">
            <a:shade val="75000"/>
          </a:schemeClr>
        </a:buClr>
        <a:buSzPct val="85000"/>
        <a:buFont typeface="Wingdings 2" pitchFamily="18" charset="2"/>
        <a:buChar char=""/>
        <a:defRPr kumimoji="0" sz="1600" kern="1200">
          <a:solidFill>
            <a:schemeClr val="tx1"/>
          </a:solidFill>
          <a:latin typeface="+mn-lt"/>
          <a:ea typeface="+mn-ea"/>
          <a:cs typeface="+mn-cs"/>
        </a:defRPr>
      </a:lvl5pPr>
      <a:lvl6pPr marL="1828800" indent="-228600" algn="l" rtl="0" eaLnBrk="1" latinLnBrk="0" hangingPunct="1">
        <a:spcBef>
          <a:spcPts val="340"/>
        </a:spcBef>
        <a:buClr>
          <a:schemeClr val="accent2">
            <a:shade val="75000"/>
          </a:schemeClr>
        </a:buClr>
        <a:buSzPct val="85000"/>
        <a:buFont typeface="Wingdings 2" pitchFamily="18" charset="2"/>
        <a:buChar char="?"/>
        <a:defRPr kumimoji="0" sz="1700" kern="1200">
          <a:solidFill>
            <a:schemeClr val="tx1"/>
          </a:solidFill>
          <a:latin typeface="+mn-lt"/>
          <a:ea typeface="+mn-ea"/>
          <a:cs typeface="+mn-cs"/>
        </a:defRPr>
      </a:lvl6pPr>
      <a:lvl7pPr marL="2011680" indent="-182880" algn="l" rtl="0" eaLnBrk="1" latinLnBrk="0" hangingPunct="1">
        <a:spcBef>
          <a:spcPts val="340"/>
        </a:spcBef>
        <a:buClr>
          <a:schemeClr val="accent2">
            <a:shade val="75000"/>
          </a:schemeClr>
        </a:buClr>
        <a:buSzPct val="85000"/>
        <a:buFont typeface="Wingdings 2" pitchFamily="18" charset="2"/>
        <a:buChar char="?"/>
        <a:defRPr kumimoji="0" sz="1600" kern="1200" baseline="0">
          <a:solidFill>
            <a:schemeClr val="tx1"/>
          </a:solidFill>
          <a:latin typeface="+mn-lt"/>
          <a:ea typeface="+mn-ea"/>
          <a:cs typeface="+mn-cs"/>
        </a:defRPr>
      </a:lvl7pPr>
      <a:lvl8pPr marL="228600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8pPr>
      <a:lvl9pPr marL="256032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Layout" Target="../slideLayouts/slideLayout9.xml"/></Relationships>
</file>

<file path=ppt/slides/_rels/slide12.xml.rels><?xml version="1.0" encoding="UTF-8" standalone="yes"?>
<Relationships xmlns="http://schemas.openxmlformats.org/package/2006/relationships"><Relationship Id="rId2" Type="http://schemas.openxmlformats.org/officeDocument/2006/relationships/image" Target="../media/image16.jpg"/><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2" Type="http://schemas.openxmlformats.org/officeDocument/2006/relationships/image" Target="../media/image17.jpg"/><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2" Type="http://schemas.openxmlformats.org/officeDocument/2006/relationships/image" Target="../media/image20.jpg"/><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2" Type="http://schemas.openxmlformats.org/officeDocument/2006/relationships/image" Target="../media/image21.jpg"/><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3.jpg"/><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image" Target="../media/image5.jpg"/><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image" Target="../media/image10.jp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image" Target="../media/image12.jpg"/><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lstStyle/>
          <a:p>
            <a:r>
              <a:rPr lang="en-US" dirty="0" smtClean="0">
                <a:solidFill>
                  <a:schemeClr val="tx1"/>
                </a:solidFill>
              </a:rPr>
              <a:t>Struggles Against Inequality, Bigotry, Racism, Nativism, and Religious Intolerance in the United States</a:t>
            </a:r>
            <a:endParaRPr lang="en-US" dirty="0">
              <a:solidFill>
                <a:schemeClr val="tx1"/>
              </a:solidFill>
            </a:endParaRPr>
          </a:p>
        </p:txBody>
      </p:sp>
      <p:sp>
        <p:nvSpPr>
          <p:cNvPr id="2" name="Title 1"/>
          <p:cNvSpPr>
            <a:spLocks noGrp="1"/>
          </p:cNvSpPr>
          <p:nvPr>
            <p:ph type="ctrTitle"/>
          </p:nvPr>
        </p:nvSpPr>
        <p:spPr/>
        <p:txBody>
          <a:bodyPr/>
          <a:lstStyle/>
          <a:p>
            <a:r>
              <a:rPr lang="en-US" dirty="0" smtClean="0">
                <a:solidFill>
                  <a:schemeClr val="tx1"/>
                </a:solidFill>
              </a:rPr>
              <a:t>The Failures of the Progressives</a:t>
            </a:r>
            <a:endParaRPr lang="en-US" dirty="0">
              <a:solidFill>
                <a:schemeClr val="tx1"/>
              </a:solidFill>
            </a:endParaRPr>
          </a:p>
        </p:txBody>
      </p:sp>
    </p:spTree>
    <p:extLst>
      <p:ext uri="{BB962C8B-B14F-4D97-AF65-F5344CB8AC3E}">
        <p14:creationId xmlns:p14="http://schemas.microsoft.com/office/powerpoint/2010/main" val="314663304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pPr algn="ctr"/>
            <a:r>
              <a:rPr lang="en-US" u="sng" dirty="0" smtClean="0">
                <a:solidFill>
                  <a:schemeClr val="tx1"/>
                </a:solidFill>
              </a:rPr>
              <a:t>Ida B. Wells-Barnett</a:t>
            </a:r>
            <a:endParaRPr lang="en-US" u="sng" dirty="0">
              <a:solidFill>
                <a:schemeClr val="tx1"/>
              </a:solidFill>
            </a:endParaRPr>
          </a:p>
        </p:txBody>
      </p:sp>
      <p:sp>
        <p:nvSpPr>
          <p:cNvPr id="8" name="Content Placeholder 7"/>
          <p:cNvSpPr>
            <a:spLocks noGrp="1"/>
          </p:cNvSpPr>
          <p:nvPr>
            <p:ph sz="half" idx="1"/>
          </p:nvPr>
        </p:nvSpPr>
        <p:spPr/>
        <p:txBody>
          <a:bodyPr>
            <a:normAutofit fontScale="77500" lnSpcReduction="20000"/>
          </a:bodyPr>
          <a:lstStyle/>
          <a:p>
            <a:r>
              <a:rPr lang="en-US" dirty="0" smtClean="0"/>
              <a:t>Ida B. Wells was the author of </a:t>
            </a:r>
            <a:r>
              <a:rPr lang="en-US" i="1" u="sng" dirty="0" smtClean="0"/>
              <a:t>A Red Record</a:t>
            </a:r>
            <a:r>
              <a:rPr lang="en-US" dirty="0" smtClean="0"/>
              <a:t>, a book which described the history of lynching across the South during the 19</a:t>
            </a:r>
            <a:r>
              <a:rPr lang="en-US" baseline="30000" dirty="0" smtClean="0"/>
              <a:t>th</a:t>
            </a:r>
            <a:r>
              <a:rPr lang="en-US" dirty="0" smtClean="0"/>
              <a:t> Century and early 20</a:t>
            </a:r>
            <a:r>
              <a:rPr lang="en-US" baseline="30000" dirty="0" smtClean="0"/>
              <a:t>th</a:t>
            </a:r>
            <a:r>
              <a:rPr lang="en-US" dirty="0" smtClean="0"/>
              <a:t> Century.  She attempted to identify the murderers and publicly humiliate mob members, even if the court systems would not persecute them. </a:t>
            </a:r>
          </a:p>
          <a:p>
            <a:r>
              <a:rPr lang="en-US" dirty="0" smtClean="0"/>
              <a:t>Wells was also the editor of her own magazine, </a:t>
            </a:r>
            <a:r>
              <a:rPr lang="en-US" i="1" u="sng" dirty="0" smtClean="0"/>
              <a:t>Free Speech</a:t>
            </a:r>
            <a:r>
              <a:rPr lang="en-US" dirty="0" smtClean="0"/>
              <a:t>, which attempted to expose murderers and organize boycotts in the towns where mob violence had resulted in the lynching of African Americans.</a:t>
            </a:r>
            <a:endParaRPr lang="en-US" dirty="0"/>
          </a:p>
        </p:txBody>
      </p:sp>
      <p:pic>
        <p:nvPicPr>
          <p:cNvPr id="10" name="Content Placeholder 9"/>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4868295" y="1786190"/>
            <a:ext cx="3619048" cy="4047619"/>
          </a:xfrm>
        </p:spPr>
      </p:pic>
    </p:spTree>
    <p:extLst>
      <p:ext uri="{BB962C8B-B14F-4D97-AF65-F5344CB8AC3E}">
        <p14:creationId xmlns:p14="http://schemas.microsoft.com/office/powerpoint/2010/main" val="381183425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US" sz="2800" dirty="0" smtClean="0">
                <a:solidFill>
                  <a:schemeClr val="tx1"/>
                </a:solidFill>
              </a:rPr>
              <a:t>Woodrow Wilson</a:t>
            </a:r>
            <a:endParaRPr lang="en-US" sz="2800" dirty="0">
              <a:solidFill>
                <a:schemeClr val="tx1"/>
              </a:solidFill>
            </a:endParaRPr>
          </a:p>
        </p:txBody>
      </p:sp>
      <p:pic>
        <p:nvPicPr>
          <p:cNvPr id="8" name="Picture Placeholder 7"/>
          <p:cNvPicPr>
            <a:picLocks noGrp="1" noChangeAspect="1"/>
          </p:cNvPicPr>
          <p:nvPr>
            <p:ph type="pic" idx="1"/>
          </p:nvPr>
        </p:nvPicPr>
        <p:blipFill>
          <a:blip r:embed="rId2">
            <a:extLst>
              <a:ext uri="{28A0092B-C50C-407E-A947-70E740481C1C}">
                <a14:useLocalDpi xmlns:a14="http://schemas.microsoft.com/office/drawing/2010/main" val="0"/>
              </a:ext>
            </a:extLst>
          </a:blip>
          <a:srcRect l="10500" r="10500"/>
          <a:stretch>
            <a:fillRect/>
          </a:stretch>
        </p:blipFill>
        <p:spPr/>
      </p:pic>
      <p:sp>
        <p:nvSpPr>
          <p:cNvPr id="7" name="Text Placeholder 6"/>
          <p:cNvSpPr>
            <a:spLocks noGrp="1"/>
          </p:cNvSpPr>
          <p:nvPr>
            <p:ph type="body" sz="half" idx="2"/>
          </p:nvPr>
        </p:nvSpPr>
        <p:spPr/>
        <p:txBody>
          <a:bodyPr/>
          <a:lstStyle/>
          <a:p>
            <a:r>
              <a:rPr lang="en-US" dirty="0" smtClean="0">
                <a:solidFill>
                  <a:schemeClr val="tx1"/>
                </a:solidFill>
              </a:rPr>
              <a:t>Wilson, who was considered a Progressive President for his efforts at financial reform and the expansion of the vote to women during his Presidency, was openly racist and segregated all federal buildings in Washington during his time in office.</a:t>
            </a:r>
            <a:endParaRPr lang="en-US" dirty="0">
              <a:solidFill>
                <a:schemeClr val="tx1"/>
              </a:solidFill>
            </a:endParaRPr>
          </a:p>
        </p:txBody>
      </p:sp>
    </p:spTree>
    <p:extLst>
      <p:ext uri="{BB962C8B-B14F-4D97-AF65-F5344CB8AC3E}">
        <p14:creationId xmlns:p14="http://schemas.microsoft.com/office/powerpoint/2010/main" val="37740170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Placeholder 4"/>
          <p:cNvPicPr>
            <a:picLocks noGrp="1" noChangeAspect="1"/>
          </p:cNvPicPr>
          <p:nvPr>
            <p:ph sz="quarter" idx="1"/>
          </p:nvPr>
        </p:nvPicPr>
        <p:blipFill>
          <a:blip r:embed="rId2" cstate="print">
            <a:extLst>
              <a:ext uri="{28A0092B-C50C-407E-A947-70E740481C1C}">
                <a14:useLocalDpi xmlns:a14="http://schemas.microsoft.com/office/drawing/2010/main" val="0"/>
              </a:ext>
            </a:extLst>
          </a:blip>
          <a:stretch>
            <a:fillRect/>
          </a:stretch>
        </p:blipFill>
        <p:spPr>
          <a:xfrm>
            <a:off x="1066800" y="381000"/>
            <a:ext cx="2990021" cy="5715000"/>
          </a:xfrm>
        </p:spPr>
      </p:pic>
      <p:sp>
        <p:nvSpPr>
          <p:cNvPr id="6" name="Text Placeholder 5"/>
          <p:cNvSpPr>
            <a:spLocks noGrp="1"/>
          </p:cNvSpPr>
          <p:nvPr>
            <p:ph type="body" idx="2"/>
          </p:nvPr>
        </p:nvSpPr>
        <p:spPr>
          <a:xfrm>
            <a:off x="4419600" y="1676400"/>
            <a:ext cx="4419600" cy="4495800"/>
          </a:xfrm>
        </p:spPr>
        <p:txBody>
          <a:bodyPr>
            <a:normAutofit fontScale="92500"/>
          </a:bodyPr>
          <a:lstStyle/>
          <a:p>
            <a:r>
              <a:rPr lang="en-US" dirty="0" smtClean="0">
                <a:solidFill>
                  <a:schemeClr val="tx1"/>
                </a:solidFill>
              </a:rPr>
              <a:t>Revolution tormented Mexico throughout the early 1900s, as a series of dictators and strongmen vied for power in the nation – </a:t>
            </a:r>
            <a:r>
              <a:rPr lang="en-US" dirty="0" err="1" smtClean="0">
                <a:solidFill>
                  <a:schemeClr val="tx1"/>
                </a:solidFill>
              </a:rPr>
              <a:t>Porfirio</a:t>
            </a:r>
            <a:r>
              <a:rPr lang="en-US" dirty="0" smtClean="0">
                <a:solidFill>
                  <a:schemeClr val="tx1"/>
                </a:solidFill>
              </a:rPr>
              <a:t> Diaz was overthrown by Francisco Madero; Madero was overthrown in a military coup by </a:t>
            </a:r>
            <a:r>
              <a:rPr lang="en-US" dirty="0" err="1" smtClean="0">
                <a:solidFill>
                  <a:schemeClr val="tx1"/>
                </a:solidFill>
              </a:rPr>
              <a:t>Victoriano</a:t>
            </a:r>
            <a:r>
              <a:rPr lang="en-US" dirty="0" smtClean="0">
                <a:solidFill>
                  <a:schemeClr val="tx1"/>
                </a:solidFill>
              </a:rPr>
              <a:t> Huerta; Huerta, in turn was overthrown by </a:t>
            </a:r>
            <a:r>
              <a:rPr lang="en-US" dirty="0" err="1" smtClean="0">
                <a:solidFill>
                  <a:schemeClr val="tx1"/>
                </a:solidFill>
              </a:rPr>
              <a:t>Venustiano</a:t>
            </a:r>
            <a:r>
              <a:rPr lang="en-US" dirty="0" smtClean="0">
                <a:solidFill>
                  <a:schemeClr val="tx1"/>
                </a:solidFill>
              </a:rPr>
              <a:t> Carranza.  Meanwhile, </a:t>
            </a:r>
            <a:r>
              <a:rPr lang="en-US" dirty="0" err="1" smtClean="0">
                <a:solidFill>
                  <a:schemeClr val="tx1"/>
                </a:solidFill>
              </a:rPr>
              <a:t>Emiliano</a:t>
            </a:r>
            <a:r>
              <a:rPr lang="en-US" dirty="0" smtClean="0">
                <a:solidFill>
                  <a:schemeClr val="tx1"/>
                </a:solidFill>
              </a:rPr>
              <a:t> Zapata, illustrated to the left, led revolutionaries in the South and </a:t>
            </a:r>
            <a:r>
              <a:rPr lang="en-US" dirty="0" err="1" smtClean="0">
                <a:solidFill>
                  <a:schemeClr val="tx1"/>
                </a:solidFill>
              </a:rPr>
              <a:t>Pancho</a:t>
            </a:r>
            <a:r>
              <a:rPr lang="en-US" dirty="0" smtClean="0">
                <a:solidFill>
                  <a:schemeClr val="tx1"/>
                </a:solidFill>
              </a:rPr>
              <a:t> Villa led resistance in the North.  The result was constant warfare, instability, economic depression, and famine across the nation.  Thousands fled to the United States, finding low paying jobs north of the border. Most chose to remain in the Southwest, territory which had once belonged to Mexico.</a:t>
            </a:r>
            <a:endParaRPr lang="en-US" dirty="0">
              <a:solidFill>
                <a:schemeClr val="tx1"/>
              </a:solidFill>
            </a:endParaRPr>
          </a:p>
        </p:txBody>
      </p:sp>
      <p:sp>
        <p:nvSpPr>
          <p:cNvPr id="2" name="Title 1"/>
          <p:cNvSpPr>
            <a:spLocks noGrp="1"/>
          </p:cNvSpPr>
          <p:nvPr>
            <p:ph type="title"/>
          </p:nvPr>
        </p:nvSpPr>
        <p:spPr>
          <a:xfrm>
            <a:off x="4495800" y="609600"/>
            <a:ext cx="3505200" cy="1066800"/>
          </a:xfrm>
        </p:spPr>
        <p:txBody>
          <a:bodyPr/>
          <a:lstStyle/>
          <a:p>
            <a:r>
              <a:rPr lang="en-US" dirty="0" smtClean="0">
                <a:solidFill>
                  <a:schemeClr val="bg2">
                    <a:lumMod val="50000"/>
                  </a:schemeClr>
                </a:solidFill>
              </a:rPr>
              <a:t>Revolution and Famine in Mexico Led to Migration</a:t>
            </a:r>
            <a:endParaRPr lang="en-US" dirty="0">
              <a:solidFill>
                <a:schemeClr val="bg2">
                  <a:lumMod val="50000"/>
                </a:schemeClr>
              </a:solidFill>
            </a:endParaRPr>
          </a:p>
        </p:txBody>
      </p:sp>
    </p:spTree>
    <p:extLst>
      <p:ext uri="{BB962C8B-B14F-4D97-AF65-F5344CB8AC3E}">
        <p14:creationId xmlns:p14="http://schemas.microsoft.com/office/powerpoint/2010/main" val="422528464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6"/>
          <p:cNvPicPr>
            <a:picLocks noGrp="1" noChangeAspect="1"/>
          </p:cNvPicPr>
          <p:nvPr>
            <p:ph sz="quarter" idx="1"/>
          </p:nvPr>
        </p:nvPicPr>
        <p:blipFill>
          <a:blip r:embed="rId2" cstate="print">
            <a:extLst>
              <a:ext uri="{28A0092B-C50C-407E-A947-70E740481C1C}">
                <a14:useLocalDpi xmlns:a14="http://schemas.microsoft.com/office/drawing/2010/main" val="0"/>
              </a:ext>
            </a:extLst>
          </a:blip>
          <a:stretch>
            <a:fillRect/>
          </a:stretch>
        </p:blipFill>
        <p:spPr>
          <a:xfrm>
            <a:off x="1295400" y="457200"/>
            <a:ext cx="3352800" cy="5943599"/>
          </a:xfrm>
        </p:spPr>
      </p:pic>
      <p:sp>
        <p:nvSpPr>
          <p:cNvPr id="6" name="Text Placeholder 5"/>
          <p:cNvSpPr>
            <a:spLocks noGrp="1"/>
          </p:cNvSpPr>
          <p:nvPr>
            <p:ph type="body" idx="2"/>
          </p:nvPr>
        </p:nvSpPr>
        <p:spPr>
          <a:xfrm>
            <a:off x="5562600" y="1143000"/>
            <a:ext cx="3352800" cy="5410200"/>
          </a:xfrm>
        </p:spPr>
        <p:txBody>
          <a:bodyPr>
            <a:noAutofit/>
          </a:bodyPr>
          <a:lstStyle/>
          <a:p>
            <a:r>
              <a:rPr lang="en-US" dirty="0" smtClean="0">
                <a:solidFill>
                  <a:schemeClr val="tx1"/>
                </a:solidFill>
              </a:rPr>
              <a:t>The storefront signs  stating “NO IRISH NEED APPLY” were common during the 1800s – mostly motivated by anti-Catholic feelings.  Many Catholics encountered teachers ranting against “Papists,” fearful that the Pope’s influence would undermine American political freedoms and American democracy.  As a result, Catholic communities founded and attended parochial schools.  Nativist groups like the Know Nothing Party, the American Protective Association, and the KKK targeted Catholics with threats and intimidation</a:t>
            </a:r>
            <a:r>
              <a:rPr lang="en-US" dirty="0" smtClean="0"/>
              <a:t>.  </a:t>
            </a:r>
            <a:endParaRPr lang="en-US" dirty="0"/>
          </a:p>
        </p:txBody>
      </p:sp>
      <p:sp>
        <p:nvSpPr>
          <p:cNvPr id="4" name="Title 3"/>
          <p:cNvSpPr>
            <a:spLocks noGrp="1"/>
          </p:cNvSpPr>
          <p:nvPr>
            <p:ph type="title"/>
          </p:nvPr>
        </p:nvSpPr>
        <p:spPr>
          <a:xfrm>
            <a:off x="5638800" y="304800"/>
            <a:ext cx="2971800" cy="838200"/>
          </a:xfrm>
        </p:spPr>
        <p:txBody>
          <a:bodyPr>
            <a:noAutofit/>
          </a:bodyPr>
          <a:lstStyle/>
          <a:p>
            <a:r>
              <a:rPr lang="en-US" sz="1900" dirty="0" smtClean="0">
                <a:solidFill>
                  <a:schemeClr val="tx1"/>
                </a:solidFill>
              </a:rPr>
              <a:t>Anti-Catholic Sentiments in 19</a:t>
            </a:r>
            <a:r>
              <a:rPr lang="en-US" sz="1900" baseline="30000" dirty="0" smtClean="0">
                <a:solidFill>
                  <a:schemeClr val="tx1"/>
                </a:solidFill>
              </a:rPr>
              <a:t>th</a:t>
            </a:r>
            <a:r>
              <a:rPr lang="en-US" sz="1900" dirty="0" smtClean="0">
                <a:solidFill>
                  <a:schemeClr val="tx1"/>
                </a:solidFill>
              </a:rPr>
              <a:t> Century</a:t>
            </a:r>
            <a:endParaRPr lang="en-US" sz="1900" dirty="0">
              <a:solidFill>
                <a:schemeClr val="tx1"/>
              </a:solidFill>
            </a:endParaRPr>
          </a:p>
        </p:txBody>
      </p:sp>
    </p:spTree>
    <p:extLst>
      <p:ext uri="{BB962C8B-B14F-4D97-AF65-F5344CB8AC3E}">
        <p14:creationId xmlns:p14="http://schemas.microsoft.com/office/powerpoint/2010/main" val="151612471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p:cNvPicPr>
            <a:picLocks noGrp="1" noChangeAspect="1"/>
          </p:cNvPicPr>
          <p:nvPr>
            <p:ph sz="quarter" idx="1"/>
          </p:nvPr>
        </p:nvPicPr>
        <p:blipFill>
          <a:blip r:embed="rId2" cstate="print">
            <a:extLst>
              <a:ext uri="{28A0092B-C50C-407E-A947-70E740481C1C}">
                <a14:useLocalDpi xmlns:a14="http://schemas.microsoft.com/office/drawing/2010/main" val="0"/>
              </a:ext>
            </a:extLst>
          </a:blip>
          <a:stretch>
            <a:fillRect/>
          </a:stretch>
        </p:blipFill>
        <p:spPr>
          <a:xfrm>
            <a:off x="1143000" y="152400"/>
            <a:ext cx="4748842" cy="6292215"/>
          </a:xfrm>
        </p:spPr>
      </p:pic>
      <p:sp>
        <p:nvSpPr>
          <p:cNvPr id="3" name="Text Placeholder 2"/>
          <p:cNvSpPr>
            <a:spLocks noGrp="1"/>
          </p:cNvSpPr>
          <p:nvPr>
            <p:ph type="body" idx="2"/>
          </p:nvPr>
        </p:nvSpPr>
        <p:spPr/>
        <p:txBody>
          <a:bodyPr>
            <a:normAutofit lnSpcReduction="10000"/>
          </a:bodyPr>
          <a:lstStyle/>
          <a:p>
            <a:r>
              <a:rPr lang="en-US" dirty="0" smtClean="0">
                <a:solidFill>
                  <a:schemeClr val="tx1"/>
                </a:solidFill>
              </a:rPr>
              <a:t>Members of the Ku Klux Klan were feared that the “Roman Catholic Church is now, and has been, insidiously working (in various ways, and especially through our Public Schools) to make America Catholic.”</a:t>
            </a:r>
            <a:endParaRPr lang="en-US" dirty="0">
              <a:solidFill>
                <a:schemeClr val="tx1"/>
              </a:solidFill>
            </a:endParaRPr>
          </a:p>
        </p:txBody>
      </p:sp>
      <p:sp>
        <p:nvSpPr>
          <p:cNvPr id="4" name="Title 3"/>
          <p:cNvSpPr>
            <a:spLocks noGrp="1"/>
          </p:cNvSpPr>
          <p:nvPr>
            <p:ph type="title"/>
          </p:nvPr>
        </p:nvSpPr>
        <p:spPr/>
        <p:txBody>
          <a:bodyPr/>
          <a:lstStyle/>
          <a:p>
            <a:r>
              <a:rPr lang="en-US" dirty="0" smtClean="0">
                <a:solidFill>
                  <a:schemeClr val="tx1"/>
                </a:solidFill>
              </a:rPr>
              <a:t>Anti-Catholicism in the KKK</a:t>
            </a:r>
            <a:endParaRPr lang="en-US" dirty="0">
              <a:solidFill>
                <a:schemeClr val="tx1"/>
              </a:solidFill>
            </a:endParaRPr>
          </a:p>
        </p:txBody>
      </p:sp>
    </p:spTree>
    <p:extLst>
      <p:ext uri="{BB962C8B-B14F-4D97-AF65-F5344CB8AC3E}">
        <p14:creationId xmlns:p14="http://schemas.microsoft.com/office/powerpoint/2010/main" val="203187699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Content Placeholder 9"/>
          <p:cNvPicPr>
            <a:picLocks noGrp="1" noChangeAspect="1"/>
          </p:cNvPicPr>
          <p:nvPr>
            <p:ph sz="quarter" idx="1"/>
          </p:nvPr>
        </p:nvPicPr>
        <p:blipFill>
          <a:blip r:embed="rId2">
            <a:extLst>
              <a:ext uri="{28A0092B-C50C-407E-A947-70E740481C1C}">
                <a14:useLocalDpi xmlns:a14="http://schemas.microsoft.com/office/drawing/2010/main" val="0"/>
              </a:ext>
            </a:extLst>
          </a:blip>
          <a:stretch>
            <a:fillRect/>
          </a:stretch>
        </p:blipFill>
        <p:spPr>
          <a:xfrm>
            <a:off x="605821" y="914400"/>
            <a:ext cx="5951157" cy="4800600"/>
          </a:xfrm>
        </p:spPr>
      </p:pic>
      <p:sp>
        <p:nvSpPr>
          <p:cNvPr id="9" name="Text Placeholder 8"/>
          <p:cNvSpPr>
            <a:spLocks noGrp="1"/>
          </p:cNvSpPr>
          <p:nvPr>
            <p:ph type="body" idx="2"/>
          </p:nvPr>
        </p:nvSpPr>
        <p:spPr>
          <a:xfrm>
            <a:off x="6781800" y="1600200"/>
            <a:ext cx="1984248" cy="4419600"/>
          </a:xfrm>
        </p:spPr>
        <p:txBody>
          <a:bodyPr>
            <a:normAutofit/>
          </a:bodyPr>
          <a:lstStyle/>
          <a:p>
            <a:r>
              <a:rPr lang="en-US" dirty="0" smtClean="0">
                <a:solidFill>
                  <a:schemeClr val="tx1"/>
                </a:solidFill>
              </a:rPr>
              <a:t>The hatred of and prejudice towards members of the Jewish faith.  Anti-Semitism in the United States was a longstanding problem, and Nativist groups like the KKK aggressively threatened Jewish people across the United States.</a:t>
            </a:r>
            <a:endParaRPr lang="en-US" dirty="0">
              <a:solidFill>
                <a:schemeClr val="tx1"/>
              </a:solidFill>
            </a:endParaRPr>
          </a:p>
        </p:txBody>
      </p:sp>
      <p:sp>
        <p:nvSpPr>
          <p:cNvPr id="7" name="Title 6"/>
          <p:cNvSpPr>
            <a:spLocks noGrp="1"/>
          </p:cNvSpPr>
          <p:nvPr>
            <p:ph type="title"/>
          </p:nvPr>
        </p:nvSpPr>
        <p:spPr/>
        <p:txBody>
          <a:bodyPr/>
          <a:lstStyle/>
          <a:p>
            <a:r>
              <a:rPr lang="en-US" dirty="0" smtClean="0">
                <a:solidFill>
                  <a:schemeClr val="tx1"/>
                </a:solidFill>
              </a:rPr>
              <a:t>Anti-Semitism</a:t>
            </a:r>
            <a:endParaRPr lang="en-US" dirty="0">
              <a:solidFill>
                <a:schemeClr val="tx1"/>
              </a:solidFill>
            </a:endParaRPr>
          </a:p>
        </p:txBody>
      </p:sp>
    </p:spTree>
    <p:extLst>
      <p:ext uri="{BB962C8B-B14F-4D97-AF65-F5344CB8AC3E}">
        <p14:creationId xmlns:p14="http://schemas.microsoft.com/office/powerpoint/2010/main" val="312749054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p:cNvPicPr>
            <a:picLocks noGrp="1" noChangeAspect="1"/>
          </p:cNvPicPr>
          <p:nvPr>
            <p:ph sz="quarter" idx="1"/>
          </p:nvPr>
        </p:nvPicPr>
        <p:blipFill>
          <a:blip r:embed="rId2">
            <a:extLst>
              <a:ext uri="{28A0092B-C50C-407E-A947-70E740481C1C}">
                <a14:useLocalDpi xmlns:a14="http://schemas.microsoft.com/office/drawing/2010/main" val="0"/>
              </a:ext>
            </a:extLst>
          </a:blip>
          <a:stretch>
            <a:fillRect/>
          </a:stretch>
        </p:blipFill>
        <p:spPr>
          <a:xfrm>
            <a:off x="1374228" y="457200"/>
            <a:ext cx="4414344" cy="5715000"/>
          </a:xfrm>
        </p:spPr>
      </p:pic>
      <p:sp>
        <p:nvSpPr>
          <p:cNvPr id="3" name="Text Placeholder 2"/>
          <p:cNvSpPr>
            <a:spLocks noGrp="1"/>
          </p:cNvSpPr>
          <p:nvPr>
            <p:ph type="body" idx="2"/>
          </p:nvPr>
        </p:nvSpPr>
        <p:spPr>
          <a:xfrm>
            <a:off x="6248400" y="1524000"/>
            <a:ext cx="1984248" cy="4800600"/>
          </a:xfrm>
        </p:spPr>
        <p:txBody>
          <a:bodyPr>
            <a:normAutofit fontScale="85000" lnSpcReduction="20000"/>
          </a:bodyPr>
          <a:lstStyle/>
          <a:p>
            <a:r>
              <a:rPr lang="en-US" dirty="0" smtClean="0">
                <a:solidFill>
                  <a:schemeClr val="tx1"/>
                </a:solidFill>
              </a:rPr>
              <a:t>Leo Frank, a Jewish factory owner from Marietta, GA, was accused, tried, and convicted of strangling a teenage girl who worked for him.  He was sentenced to death.  But the presiding judge, unconvinced by the conflicting evidence presented at the trial, reduced his sentence.  The people of Marietta, unwilling to accept the commuted sentence, broke into the jail, abducted Frank, and then lynched him.</a:t>
            </a:r>
            <a:endParaRPr lang="en-US" dirty="0">
              <a:solidFill>
                <a:schemeClr val="tx1"/>
              </a:solidFill>
            </a:endParaRPr>
          </a:p>
        </p:txBody>
      </p:sp>
      <p:sp>
        <p:nvSpPr>
          <p:cNvPr id="4" name="Title 3"/>
          <p:cNvSpPr>
            <a:spLocks noGrp="1"/>
          </p:cNvSpPr>
          <p:nvPr>
            <p:ph type="title"/>
          </p:nvPr>
        </p:nvSpPr>
        <p:spPr>
          <a:xfrm>
            <a:off x="6248400" y="457200"/>
            <a:ext cx="1981200" cy="1066800"/>
          </a:xfrm>
        </p:spPr>
        <p:txBody>
          <a:bodyPr/>
          <a:lstStyle/>
          <a:p>
            <a:r>
              <a:rPr lang="en-US" dirty="0" smtClean="0">
                <a:solidFill>
                  <a:schemeClr val="tx1"/>
                </a:solidFill>
              </a:rPr>
              <a:t>The Lynching of Leo Frank</a:t>
            </a:r>
            <a:endParaRPr lang="en-US" dirty="0">
              <a:solidFill>
                <a:schemeClr val="tx1"/>
              </a:solidFill>
            </a:endParaRPr>
          </a:p>
        </p:txBody>
      </p:sp>
    </p:spTree>
    <p:extLst>
      <p:ext uri="{BB962C8B-B14F-4D97-AF65-F5344CB8AC3E}">
        <p14:creationId xmlns:p14="http://schemas.microsoft.com/office/powerpoint/2010/main" val="394988557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p:cNvPicPr>
            <a:picLocks noGrp="1" noChangeAspect="1"/>
          </p:cNvPicPr>
          <p:nvPr>
            <p:ph sz="quarter" idx="1"/>
          </p:nvPr>
        </p:nvPicPr>
        <p:blipFill>
          <a:blip r:embed="rId2">
            <a:extLst>
              <a:ext uri="{28A0092B-C50C-407E-A947-70E740481C1C}">
                <a14:useLocalDpi xmlns:a14="http://schemas.microsoft.com/office/drawing/2010/main" val="0"/>
              </a:ext>
            </a:extLst>
          </a:blip>
          <a:stretch>
            <a:fillRect/>
          </a:stretch>
        </p:blipFill>
        <p:spPr>
          <a:xfrm>
            <a:off x="655320" y="1124712"/>
            <a:ext cx="5852160" cy="4379976"/>
          </a:xfrm>
        </p:spPr>
      </p:pic>
      <p:sp>
        <p:nvSpPr>
          <p:cNvPr id="3" name="Text Placeholder 2"/>
          <p:cNvSpPr>
            <a:spLocks noGrp="1"/>
          </p:cNvSpPr>
          <p:nvPr>
            <p:ph type="body" idx="2"/>
          </p:nvPr>
        </p:nvSpPr>
        <p:spPr>
          <a:xfrm>
            <a:off x="6629400" y="1676400"/>
            <a:ext cx="1984248" cy="4191000"/>
          </a:xfrm>
        </p:spPr>
        <p:txBody>
          <a:bodyPr>
            <a:normAutofit fontScale="92500"/>
          </a:bodyPr>
          <a:lstStyle/>
          <a:p>
            <a:r>
              <a:rPr lang="en-US" dirty="0" smtClean="0">
                <a:solidFill>
                  <a:schemeClr val="tx1"/>
                </a:solidFill>
              </a:rPr>
              <a:t>After the brutal lynching of Leo Frank and various other instances of anti-Semitic behavior, Jewish-Americans founded the </a:t>
            </a:r>
            <a:r>
              <a:rPr lang="en-US" dirty="0">
                <a:solidFill>
                  <a:schemeClr val="tx1"/>
                </a:solidFill>
              </a:rPr>
              <a:t>Anti-Defamation League in 1913, "to stop the defamation of the Jewish people and to secure justice and fair treatment to all."   </a:t>
            </a:r>
          </a:p>
        </p:txBody>
      </p:sp>
      <p:sp>
        <p:nvSpPr>
          <p:cNvPr id="4" name="Title 3"/>
          <p:cNvSpPr>
            <a:spLocks noGrp="1"/>
          </p:cNvSpPr>
          <p:nvPr>
            <p:ph type="title"/>
          </p:nvPr>
        </p:nvSpPr>
        <p:spPr>
          <a:xfrm>
            <a:off x="6629400" y="685800"/>
            <a:ext cx="1981200" cy="1066800"/>
          </a:xfrm>
        </p:spPr>
        <p:txBody>
          <a:bodyPr>
            <a:normAutofit/>
          </a:bodyPr>
          <a:lstStyle/>
          <a:p>
            <a:r>
              <a:rPr lang="en-US" dirty="0" smtClean="0">
                <a:solidFill>
                  <a:schemeClr val="tx1"/>
                </a:solidFill>
              </a:rPr>
              <a:t>The Anti-Defamation League</a:t>
            </a:r>
            <a:endParaRPr lang="en-US" dirty="0">
              <a:solidFill>
                <a:schemeClr val="tx1"/>
              </a:solidFill>
            </a:endParaRPr>
          </a:p>
        </p:txBody>
      </p:sp>
    </p:spTree>
    <p:extLst>
      <p:ext uri="{BB962C8B-B14F-4D97-AF65-F5344CB8AC3E}">
        <p14:creationId xmlns:p14="http://schemas.microsoft.com/office/powerpoint/2010/main" val="80140173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idx="1"/>
          </p:nvPr>
        </p:nvSpPr>
        <p:spPr/>
        <p:txBody>
          <a:bodyPr/>
          <a:lstStyle/>
          <a:p>
            <a:r>
              <a:rPr lang="en-US" dirty="0" smtClean="0"/>
              <a:t>Booker T. Washington, Founder of Tuskegee </a:t>
            </a:r>
            <a:endParaRPr lang="en-US" dirty="0"/>
          </a:p>
        </p:txBody>
      </p:sp>
      <p:pic>
        <p:nvPicPr>
          <p:cNvPr id="9" name="Content Placeholder 8"/>
          <p:cNvPicPr>
            <a:picLocks noGrp="1" noChangeAspect="1"/>
          </p:cNvPicPr>
          <p:nvPr>
            <p:ph sz="half" idx="2"/>
          </p:nvPr>
        </p:nvPicPr>
        <p:blipFill>
          <a:blip r:embed="rId2" cstate="print">
            <a:extLst>
              <a:ext uri="{28A0092B-C50C-407E-A947-70E740481C1C}">
                <a14:useLocalDpi xmlns:a14="http://schemas.microsoft.com/office/drawing/2010/main" val="0"/>
              </a:ext>
            </a:extLst>
          </a:blip>
          <a:stretch>
            <a:fillRect/>
          </a:stretch>
        </p:blipFill>
        <p:spPr>
          <a:xfrm>
            <a:off x="989020" y="2201863"/>
            <a:ext cx="2974960" cy="3913187"/>
          </a:xfrm>
        </p:spPr>
      </p:pic>
      <p:pic>
        <p:nvPicPr>
          <p:cNvPr id="14" name="Content Placeholder 13"/>
          <p:cNvPicPr>
            <a:picLocks noGrp="1" noChangeAspect="1"/>
          </p:cNvPicPr>
          <p:nvPr>
            <p:ph sz="quarter" idx="4"/>
          </p:nvPr>
        </p:nvPicPr>
        <p:blipFill>
          <a:blip r:embed="rId3" cstate="print">
            <a:extLst>
              <a:ext uri="{28A0092B-C50C-407E-A947-70E740481C1C}">
                <a14:useLocalDpi xmlns:a14="http://schemas.microsoft.com/office/drawing/2010/main" val="0"/>
              </a:ext>
            </a:extLst>
          </a:blip>
          <a:stretch>
            <a:fillRect/>
          </a:stretch>
        </p:blipFill>
        <p:spPr>
          <a:xfrm>
            <a:off x="4191000" y="2286000"/>
            <a:ext cx="4649788" cy="3638964"/>
          </a:xfrm>
        </p:spPr>
      </p:pic>
      <p:sp>
        <p:nvSpPr>
          <p:cNvPr id="4" name="Title 3"/>
          <p:cNvSpPr>
            <a:spLocks noGrp="1"/>
          </p:cNvSpPr>
          <p:nvPr>
            <p:ph type="title"/>
          </p:nvPr>
        </p:nvSpPr>
        <p:spPr/>
        <p:txBody>
          <a:bodyPr/>
          <a:lstStyle/>
          <a:p>
            <a:pPr algn="ctr"/>
            <a:r>
              <a:rPr lang="en-US" dirty="0" smtClean="0">
                <a:solidFill>
                  <a:schemeClr val="bg1"/>
                </a:solidFill>
              </a:rPr>
              <a:t>Tuskegee Institute in Alabama</a:t>
            </a:r>
            <a:endParaRPr lang="en-US" dirty="0">
              <a:solidFill>
                <a:schemeClr val="bg1"/>
              </a:solidFill>
            </a:endParaRPr>
          </a:p>
        </p:txBody>
      </p:sp>
      <p:sp>
        <p:nvSpPr>
          <p:cNvPr id="7" name="Text Placeholder 6"/>
          <p:cNvSpPr>
            <a:spLocks noGrp="1"/>
          </p:cNvSpPr>
          <p:nvPr>
            <p:ph type="body" idx="3"/>
          </p:nvPr>
        </p:nvSpPr>
        <p:spPr/>
        <p:txBody>
          <a:bodyPr/>
          <a:lstStyle/>
          <a:p>
            <a:r>
              <a:rPr lang="en-US" dirty="0" smtClean="0"/>
              <a:t>Industrial and Agricultural Training</a:t>
            </a:r>
            <a:endParaRPr lang="en-US" dirty="0"/>
          </a:p>
        </p:txBody>
      </p:sp>
    </p:spTree>
    <p:extLst>
      <p:ext uri="{BB962C8B-B14F-4D97-AF65-F5344CB8AC3E}">
        <p14:creationId xmlns:p14="http://schemas.microsoft.com/office/powerpoint/2010/main" val="181017245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p:cNvSpPr>
            <a:spLocks noGrp="1"/>
          </p:cNvSpPr>
          <p:nvPr>
            <p:ph idx="1"/>
          </p:nvPr>
        </p:nvSpPr>
        <p:spPr/>
        <p:txBody>
          <a:bodyPr>
            <a:normAutofit fontScale="62500" lnSpcReduction="20000"/>
          </a:bodyPr>
          <a:lstStyle/>
          <a:p>
            <a:r>
              <a:rPr lang="en-US" dirty="0" smtClean="0"/>
              <a:t>Washington was born as a slave in Virginia, and was denied a formal education as a youth.  He worked in coal mines as a child, and went to school whenever he could.</a:t>
            </a:r>
          </a:p>
          <a:p>
            <a:pPr marL="0" indent="0">
              <a:buNone/>
            </a:pPr>
            <a:endParaRPr lang="en-US" dirty="0" smtClean="0"/>
          </a:p>
          <a:p>
            <a:r>
              <a:rPr lang="en-US" dirty="0" smtClean="0"/>
              <a:t>He was lucky enough to learn how to read and showed so much potential that he was offered the opportunity to attend school at Hampton Institute – right across the Hampton Roads Bridge Tunnel - a school which was reserved for African-American and Native American students.</a:t>
            </a:r>
          </a:p>
          <a:p>
            <a:pPr marL="0" indent="0">
              <a:buNone/>
            </a:pPr>
            <a:endParaRPr lang="en-US" dirty="0" smtClean="0"/>
          </a:p>
          <a:p>
            <a:r>
              <a:rPr lang="en-US" dirty="0" smtClean="0"/>
              <a:t>Washington believed that vocational education was essential if African-Americans hoped to gain economic and social equality with whites.  He counseled African-Americans to remain patient, but also criticized whites whose racism undermine black progress.  </a:t>
            </a:r>
            <a:r>
              <a:rPr lang="en-US" dirty="0"/>
              <a:t>He stated: </a:t>
            </a:r>
            <a:r>
              <a:rPr lang="en-US" dirty="0" smtClean="0"/>
              <a:t>“One </a:t>
            </a:r>
            <a:r>
              <a:rPr lang="en-US" dirty="0"/>
              <a:t>man cannot hold another man down in the ditch without remaining down in the ditch with him</a:t>
            </a:r>
            <a:r>
              <a:rPr lang="en-US" dirty="0" smtClean="0"/>
              <a:t>.”</a:t>
            </a:r>
          </a:p>
          <a:p>
            <a:pPr marL="0" indent="0">
              <a:buNone/>
            </a:pPr>
            <a:endParaRPr lang="en-US" dirty="0" smtClean="0"/>
          </a:p>
          <a:p>
            <a:r>
              <a:rPr lang="en-US" dirty="0" smtClean="0"/>
              <a:t>Booker T. Washington was the author of </a:t>
            </a:r>
            <a:r>
              <a:rPr lang="en-US" i="1" u="sng" dirty="0" smtClean="0"/>
              <a:t>Up from Slavery</a:t>
            </a:r>
            <a:r>
              <a:rPr lang="en-US" dirty="0" smtClean="0"/>
              <a:t>, an autobiographical commentary on African-Americans experiences.  </a:t>
            </a:r>
            <a:r>
              <a:rPr lang="en-US" dirty="0"/>
              <a:t>He claimed, “I have learned that success is to be measured not so much by the position that one has reached in life as by the obstacles which he has had to overcome while trying to succeed</a:t>
            </a:r>
            <a:r>
              <a:rPr lang="en-US" dirty="0" smtClean="0"/>
              <a:t>.”</a:t>
            </a:r>
            <a:endParaRPr lang="en-US" dirty="0"/>
          </a:p>
          <a:p>
            <a:pPr marL="0" indent="0">
              <a:buNone/>
            </a:pPr>
            <a:endParaRPr lang="en-US" dirty="0"/>
          </a:p>
        </p:txBody>
      </p:sp>
      <p:sp>
        <p:nvSpPr>
          <p:cNvPr id="7" name="Title 6"/>
          <p:cNvSpPr>
            <a:spLocks noGrp="1"/>
          </p:cNvSpPr>
          <p:nvPr>
            <p:ph type="title"/>
          </p:nvPr>
        </p:nvSpPr>
        <p:spPr/>
        <p:txBody>
          <a:bodyPr/>
          <a:lstStyle/>
          <a:p>
            <a:pPr algn="ctr"/>
            <a:r>
              <a:rPr lang="en-US" dirty="0" smtClean="0">
                <a:solidFill>
                  <a:schemeClr val="tx1"/>
                </a:solidFill>
              </a:rPr>
              <a:t>Booker T. Washington</a:t>
            </a:r>
            <a:endParaRPr lang="en-US" dirty="0">
              <a:solidFill>
                <a:schemeClr val="tx1"/>
              </a:solidFill>
            </a:endParaRPr>
          </a:p>
        </p:txBody>
      </p:sp>
    </p:spTree>
    <p:extLst>
      <p:ext uri="{BB962C8B-B14F-4D97-AF65-F5344CB8AC3E}">
        <p14:creationId xmlns:p14="http://schemas.microsoft.com/office/powerpoint/2010/main" val="417782496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idx="1"/>
          </p:nvPr>
        </p:nvSpPr>
        <p:spPr/>
        <p:txBody>
          <a:bodyPr/>
          <a:lstStyle/>
          <a:p>
            <a:pPr algn="ctr"/>
            <a:r>
              <a:rPr lang="en-US" dirty="0" smtClean="0">
                <a:solidFill>
                  <a:schemeClr val="tx1"/>
                </a:solidFill>
              </a:rPr>
              <a:t>Andrew Carnegie	</a:t>
            </a:r>
            <a:endParaRPr lang="en-US" dirty="0">
              <a:solidFill>
                <a:schemeClr val="tx1"/>
              </a:solidFill>
            </a:endParaRPr>
          </a:p>
        </p:txBody>
      </p:sp>
      <p:pic>
        <p:nvPicPr>
          <p:cNvPr id="9" name="Content Placeholder 8"/>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1052168" y="2201863"/>
            <a:ext cx="2848663" cy="3913187"/>
          </a:xfrm>
        </p:spPr>
      </p:pic>
      <p:pic>
        <p:nvPicPr>
          <p:cNvPr id="10" name="Content Placeholder 9"/>
          <p:cNvPicPr>
            <a:picLocks noGrp="1" noChangeAspect="1"/>
          </p:cNvPicPr>
          <p:nvPr>
            <p:ph sz="quarter" idx="4"/>
          </p:nvPr>
        </p:nvPicPr>
        <p:blipFill>
          <a:blip r:embed="rId3">
            <a:extLst>
              <a:ext uri="{28A0092B-C50C-407E-A947-70E740481C1C}">
                <a14:useLocalDpi xmlns:a14="http://schemas.microsoft.com/office/drawing/2010/main" val="0"/>
              </a:ext>
            </a:extLst>
          </a:blip>
          <a:stretch>
            <a:fillRect/>
          </a:stretch>
        </p:blipFill>
        <p:spPr>
          <a:xfrm>
            <a:off x="5313906" y="2201863"/>
            <a:ext cx="2710363" cy="3913187"/>
          </a:xfrm>
        </p:spPr>
      </p:pic>
      <p:sp>
        <p:nvSpPr>
          <p:cNvPr id="4" name="Title 3"/>
          <p:cNvSpPr>
            <a:spLocks noGrp="1"/>
          </p:cNvSpPr>
          <p:nvPr>
            <p:ph type="title"/>
          </p:nvPr>
        </p:nvSpPr>
        <p:spPr>
          <a:xfrm>
            <a:off x="533400" y="381000"/>
            <a:ext cx="8229600" cy="1143000"/>
          </a:xfrm>
        </p:spPr>
        <p:txBody>
          <a:bodyPr>
            <a:normAutofit/>
          </a:bodyPr>
          <a:lstStyle/>
          <a:p>
            <a:r>
              <a:rPr lang="en-US" sz="2800" dirty="0" smtClean="0"/>
              <a:t>Philanthropists Supported Booker T. Washington’s Trade Schools  - “The Gospel of Wealth”</a:t>
            </a:r>
            <a:endParaRPr lang="en-US" sz="2800" dirty="0"/>
          </a:p>
        </p:txBody>
      </p:sp>
      <p:sp>
        <p:nvSpPr>
          <p:cNvPr id="7" name="Text Placeholder 6"/>
          <p:cNvSpPr>
            <a:spLocks noGrp="1"/>
          </p:cNvSpPr>
          <p:nvPr>
            <p:ph type="body" idx="3"/>
          </p:nvPr>
        </p:nvSpPr>
        <p:spPr/>
        <p:txBody>
          <a:bodyPr/>
          <a:lstStyle/>
          <a:p>
            <a:pPr algn="ctr"/>
            <a:r>
              <a:rPr lang="en-US" dirty="0" smtClean="0">
                <a:solidFill>
                  <a:schemeClr val="tx1"/>
                </a:solidFill>
              </a:rPr>
              <a:t>John D. Rockefeller</a:t>
            </a:r>
            <a:endParaRPr lang="en-US" dirty="0">
              <a:solidFill>
                <a:schemeClr val="tx1"/>
              </a:solidFill>
            </a:endParaRPr>
          </a:p>
        </p:txBody>
      </p:sp>
    </p:spTree>
    <p:extLst>
      <p:ext uri="{BB962C8B-B14F-4D97-AF65-F5344CB8AC3E}">
        <p14:creationId xmlns:p14="http://schemas.microsoft.com/office/powerpoint/2010/main" val="193561719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a:spLocks noGrp="1"/>
          </p:cNvSpPr>
          <p:nvPr>
            <p:ph type="title"/>
          </p:nvPr>
        </p:nvSpPr>
        <p:spPr/>
        <p:txBody>
          <a:bodyPr/>
          <a:lstStyle/>
          <a:p>
            <a:pPr algn="ctr"/>
            <a:r>
              <a:rPr lang="en-US" dirty="0" smtClean="0">
                <a:solidFill>
                  <a:schemeClr val="tx1"/>
                </a:solidFill>
              </a:rPr>
              <a:t>W.E.B. </a:t>
            </a:r>
            <a:r>
              <a:rPr lang="en-US" dirty="0" err="1" smtClean="0">
                <a:solidFill>
                  <a:schemeClr val="tx1"/>
                </a:solidFill>
              </a:rPr>
              <a:t>DuBois</a:t>
            </a:r>
            <a:endParaRPr lang="en-US" dirty="0">
              <a:solidFill>
                <a:schemeClr val="tx1"/>
              </a:solidFill>
            </a:endParaRPr>
          </a:p>
        </p:txBody>
      </p:sp>
      <p:sp>
        <p:nvSpPr>
          <p:cNvPr id="10" name="Content Placeholder 9"/>
          <p:cNvSpPr>
            <a:spLocks noGrp="1"/>
          </p:cNvSpPr>
          <p:nvPr>
            <p:ph sz="half" idx="1"/>
          </p:nvPr>
        </p:nvSpPr>
        <p:spPr/>
        <p:txBody>
          <a:bodyPr>
            <a:normAutofit fontScale="85000" lnSpcReduction="20000"/>
          </a:bodyPr>
          <a:lstStyle/>
          <a:p>
            <a:r>
              <a:rPr lang="en-US" dirty="0" smtClean="0"/>
              <a:t>Dubois was the first African-American to be awarded a doctorate from Harvard University.</a:t>
            </a:r>
          </a:p>
          <a:p>
            <a:r>
              <a:rPr lang="en-US" dirty="0" smtClean="0"/>
              <a:t>He was the founder of the magazine </a:t>
            </a:r>
            <a:r>
              <a:rPr lang="en-US" i="1" u="sng" dirty="0" smtClean="0"/>
              <a:t>Crisis</a:t>
            </a:r>
            <a:r>
              <a:rPr lang="en-US" dirty="0" smtClean="0"/>
              <a:t>, which chronicled the plight of African-Americans in the United States. </a:t>
            </a:r>
          </a:p>
          <a:p>
            <a:r>
              <a:rPr lang="en-US" dirty="0" smtClean="0"/>
              <a:t>He wrote the novel </a:t>
            </a:r>
            <a:r>
              <a:rPr lang="en-US" i="1" u="sng" dirty="0" smtClean="0"/>
              <a:t>The Souls of Black Folk</a:t>
            </a:r>
            <a:r>
              <a:rPr lang="en-US" dirty="0" smtClean="0"/>
              <a:t>, and was the founder of the Niagara Movement – a business coalition which demanded immediate economic and social equality for blacks. </a:t>
            </a:r>
            <a:endParaRPr lang="en-US" dirty="0"/>
          </a:p>
        </p:txBody>
      </p:sp>
      <p:pic>
        <p:nvPicPr>
          <p:cNvPr id="12" name="Content Placeholder 11"/>
          <p:cNvPicPr>
            <a:picLocks noGrp="1" noChangeAspect="1"/>
          </p:cNvPicPr>
          <p:nvPr>
            <p:ph sz="half" idx="2"/>
          </p:nvPr>
        </p:nvPicPr>
        <p:blipFill>
          <a:blip r:embed="rId2" cstate="print">
            <a:extLst>
              <a:ext uri="{28A0092B-C50C-407E-A947-70E740481C1C}">
                <a14:useLocalDpi xmlns:a14="http://schemas.microsoft.com/office/drawing/2010/main" val="0"/>
              </a:ext>
            </a:extLst>
          </a:blip>
          <a:stretch>
            <a:fillRect/>
          </a:stretch>
        </p:blipFill>
        <p:spPr>
          <a:xfrm>
            <a:off x="4495800" y="1447800"/>
            <a:ext cx="4148170" cy="4923643"/>
          </a:xfrm>
        </p:spPr>
      </p:pic>
    </p:spTree>
    <p:extLst>
      <p:ext uri="{BB962C8B-B14F-4D97-AF65-F5344CB8AC3E}">
        <p14:creationId xmlns:p14="http://schemas.microsoft.com/office/powerpoint/2010/main" val="316679489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6"/>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828800" y="1543050"/>
            <a:ext cx="5486400" cy="4533900"/>
          </a:xfrm>
        </p:spPr>
      </p:pic>
      <p:sp>
        <p:nvSpPr>
          <p:cNvPr id="5" name="Title 4"/>
          <p:cNvSpPr>
            <a:spLocks noGrp="1"/>
          </p:cNvSpPr>
          <p:nvPr>
            <p:ph type="title"/>
          </p:nvPr>
        </p:nvSpPr>
        <p:spPr/>
        <p:txBody>
          <a:bodyPr>
            <a:normAutofit fontScale="90000"/>
          </a:bodyPr>
          <a:lstStyle/>
          <a:p>
            <a:pPr algn="ctr"/>
            <a:r>
              <a:rPr lang="en-US" dirty="0" smtClean="0">
                <a:solidFill>
                  <a:schemeClr val="tx1"/>
                </a:solidFill>
              </a:rPr>
              <a:t>The National Association for the Advancement of Colored People</a:t>
            </a:r>
            <a:endParaRPr lang="en-US" dirty="0">
              <a:solidFill>
                <a:schemeClr val="tx1"/>
              </a:solidFill>
            </a:endParaRPr>
          </a:p>
        </p:txBody>
      </p:sp>
    </p:spTree>
    <p:extLst>
      <p:ext uri="{BB962C8B-B14F-4D97-AF65-F5344CB8AC3E}">
        <p14:creationId xmlns:p14="http://schemas.microsoft.com/office/powerpoint/2010/main" val="176893865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Content Placeholder 9"/>
          <p:cNvPicPr>
            <a:picLocks noGrp="1" noChangeAspect="1"/>
          </p:cNvPicPr>
          <p:nvPr>
            <p:ph sz="quarter" idx="1"/>
          </p:nvPr>
        </p:nvPicPr>
        <p:blipFill>
          <a:blip r:embed="rId2">
            <a:extLst>
              <a:ext uri="{28A0092B-C50C-407E-A947-70E740481C1C}">
                <a14:useLocalDpi xmlns:a14="http://schemas.microsoft.com/office/drawing/2010/main" val="0"/>
              </a:ext>
            </a:extLst>
          </a:blip>
          <a:stretch>
            <a:fillRect/>
          </a:stretch>
        </p:blipFill>
        <p:spPr>
          <a:xfrm>
            <a:off x="457200" y="1230017"/>
            <a:ext cx="6248400" cy="4169366"/>
          </a:xfrm>
        </p:spPr>
      </p:pic>
      <p:sp>
        <p:nvSpPr>
          <p:cNvPr id="9" name="Text Placeholder 8"/>
          <p:cNvSpPr>
            <a:spLocks noGrp="1"/>
          </p:cNvSpPr>
          <p:nvPr>
            <p:ph type="body" idx="2"/>
          </p:nvPr>
        </p:nvSpPr>
        <p:spPr>
          <a:xfrm>
            <a:off x="6781800" y="1600200"/>
            <a:ext cx="1984248" cy="4038600"/>
          </a:xfrm>
        </p:spPr>
        <p:txBody>
          <a:bodyPr>
            <a:normAutofit lnSpcReduction="10000"/>
          </a:bodyPr>
          <a:lstStyle/>
          <a:p>
            <a:r>
              <a:rPr lang="en-US" dirty="0" smtClean="0">
                <a:solidFill>
                  <a:schemeClr val="tx1"/>
                </a:solidFill>
              </a:rPr>
              <a:t>The NAACP was founded in 1909 in order to confront the problems of racism, segregation, discrimination, and lynching in American society.  The Springfield, IL Riot of 1908, pictured left, demanded a response.</a:t>
            </a:r>
            <a:endParaRPr lang="en-US" dirty="0">
              <a:solidFill>
                <a:schemeClr val="tx1"/>
              </a:solidFill>
            </a:endParaRPr>
          </a:p>
        </p:txBody>
      </p:sp>
      <p:sp>
        <p:nvSpPr>
          <p:cNvPr id="7" name="Title 6"/>
          <p:cNvSpPr>
            <a:spLocks noGrp="1"/>
          </p:cNvSpPr>
          <p:nvPr>
            <p:ph type="title"/>
          </p:nvPr>
        </p:nvSpPr>
        <p:spPr/>
        <p:txBody>
          <a:bodyPr/>
          <a:lstStyle/>
          <a:p>
            <a:r>
              <a:rPr lang="en-US" dirty="0" smtClean="0">
                <a:solidFill>
                  <a:schemeClr val="bg2">
                    <a:lumMod val="50000"/>
                  </a:schemeClr>
                </a:solidFill>
              </a:rPr>
              <a:t>The NAACP was founded in 1909</a:t>
            </a:r>
            <a:endParaRPr lang="en-US" dirty="0">
              <a:solidFill>
                <a:schemeClr val="bg2">
                  <a:lumMod val="50000"/>
                </a:schemeClr>
              </a:solidFill>
            </a:endParaRPr>
          </a:p>
        </p:txBody>
      </p:sp>
    </p:spTree>
    <p:extLst>
      <p:ext uri="{BB962C8B-B14F-4D97-AF65-F5344CB8AC3E}">
        <p14:creationId xmlns:p14="http://schemas.microsoft.com/office/powerpoint/2010/main" val="34120244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US" dirty="0" smtClean="0">
                <a:solidFill>
                  <a:schemeClr val="tx1"/>
                </a:solidFill>
              </a:rPr>
              <a:t>The NAACP’s Crusade Against Lynching</a:t>
            </a:r>
            <a:endParaRPr lang="en-US" dirty="0">
              <a:solidFill>
                <a:schemeClr val="tx1"/>
              </a:solidFill>
            </a:endParaRPr>
          </a:p>
        </p:txBody>
      </p:sp>
      <p:pic>
        <p:nvPicPr>
          <p:cNvPr id="8" name="Content Placeholder 7"/>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924719" y="1524000"/>
            <a:ext cx="3124200" cy="4572000"/>
          </a:xfrm>
        </p:spPr>
      </p:pic>
      <p:pic>
        <p:nvPicPr>
          <p:cNvPr id="9" name="Content Placeholder 8"/>
          <p:cNvPicPr>
            <a:picLocks noGrp="1" noChangeAspect="1"/>
          </p:cNvPicPr>
          <p:nvPr>
            <p:ph sz="half" idx="2"/>
          </p:nvPr>
        </p:nvPicPr>
        <p:blipFill>
          <a:blip r:embed="rId3" cstate="print">
            <a:extLst>
              <a:ext uri="{28A0092B-C50C-407E-A947-70E740481C1C}">
                <a14:useLocalDpi xmlns:a14="http://schemas.microsoft.com/office/drawing/2010/main" val="0"/>
              </a:ext>
            </a:extLst>
          </a:blip>
          <a:stretch>
            <a:fillRect/>
          </a:stretch>
        </p:blipFill>
        <p:spPr>
          <a:xfrm>
            <a:off x="4724400" y="1447800"/>
            <a:ext cx="3657601" cy="4495800"/>
          </a:xfrm>
        </p:spPr>
      </p:pic>
    </p:spTree>
    <p:extLst>
      <p:ext uri="{BB962C8B-B14F-4D97-AF65-F5344CB8AC3E}">
        <p14:creationId xmlns:p14="http://schemas.microsoft.com/office/powerpoint/2010/main" val="150545228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p:cNvSpPr>
            <a:spLocks noGrp="1"/>
          </p:cNvSpPr>
          <p:nvPr>
            <p:ph type="body" idx="1"/>
          </p:nvPr>
        </p:nvSpPr>
        <p:spPr/>
        <p:txBody>
          <a:bodyPr/>
          <a:lstStyle/>
          <a:p>
            <a:pPr algn="ctr"/>
            <a:r>
              <a:rPr lang="en-US" dirty="0" smtClean="0">
                <a:solidFill>
                  <a:schemeClr val="tx1"/>
                </a:solidFill>
              </a:rPr>
              <a:t>A Duluth, MN Lynch Mob Murdered Three</a:t>
            </a:r>
            <a:endParaRPr lang="en-US" dirty="0">
              <a:solidFill>
                <a:schemeClr val="tx1"/>
              </a:solidFill>
            </a:endParaRPr>
          </a:p>
        </p:txBody>
      </p:sp>
      <p:pic>
        <p:nvPicPr>
          <p:cNvPr id="10" name="Content Placeholder 9"/>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790575" y="2253456"/>
            <a:ext cx="3371850" cy="3810000"/>
          </a:xfrm>
        </p:spPr>
      </p:pic>
      <p:pic>
        <p:nvPicPr>
          <p:cNvPr id="11" name="Content Placeholder 10"/>
          <p:cNvPicPr>
            <a:picLocks noGrp="1" noChangeAspect="1"/>
          </p:cNvPicPr>
          <p:nvPr>
            <p:ph sz="quarter" idx="4"/>
          </p:nvPr>
        </p:nvPicPr>
        <p:blipFill>
          <a:blip r:embed="rId3">
            <a:extLst>
              <a:ext uri="{28A0092B-C50C-407E-A947-70E740481C1C}">
                <a14:useLocalDpi xmlns:a14="http://schemas.microsoft.com/office/drawing/2010/main" val="0"/>
              </a:ext>
            </a:extLst>
          </a:blip>
          <a:stretch>
            <a:fillRect/>
          </a:stretch>
        </p:blipFill>
        <p:spPr>
          <a:xfrm>
            <a:off x="5408266" y="2201863"/>
            <a:ext cx="2521644" cy="3913187"/>
          </a:xfrm>
        </p:spPr>
      </p:pic>
      <p:sp>
        <p:nvSpPr>
          <p:cNvPr id="5" name="Title 4"/>
          <p:cNvSpPr>
            <a:spLocks noGrp="1"/>
          </p:cNvSpPr>
          <p:nvPr>
            <p:ph type="title"/>
          </p:nvPr>
        </p:nvSpPr>
        <p:spPr/>
        <p:txBody>
          <a:bodyPr>
            <a:normAutofit fontScale="90000"/>
          </a:bodyPr>
          <a:lstStyle/>
          <a:p>
            <a:r>
              <a:rPr lang="en-US" dirty="0" smtClean="0">
                <a:solidFill>
                  <a:schemeClr val="tx1"/>
                </a:solidFill>
              </a:rPr>
              <a:t>Over 1000 African Americans were the victims of lynching during the 1890s</a:t>
            </a:r>
            <a:endParaRPr lang="en-US" dirty="0">
              <a:solidFill>
                <a:schemeClr val="tx1"/>
              </a:solidFill>
            </a:endParaRPr>
          </a:p>
        </p:txBody>
      </p:sp>
      <p:sp>
        <p:nvSpPr>
          <p:cNvPr id="8" name="Text Placeholder 7"/>
          <p:cNvSpPr>
            <a:spLocks noGrp="1"/>
          </p:cNvSpPr>
          <p:nvPr>
            <p:ph type="body" idx="3"/>
          </p:nvPr>
        </p:nvSpPr>
        <p:spPr/>
        <p:txBody>
          <a:bodyPr/>
          <a:lstStyle/>
          <a:p>
            <a:pPr algn="ctr"/>
            <a:r>
              <a:rPr lang="en-US" dirty="0" err="1" smtClean="0">
                <a:solidFill>
                  <a:schemeClr val="tx1"/>
                </a:solidFill>
              </a:rPr>
              <a:t>Lige</a:t>
            </a:r>
            <a:r>
              <a:rPr lang="en-US" dirty="0" smtClean="0">
                <a:solidFill>
                  <a:schemeClr val="tx1"/>
                </a:solidFill>
              </a:rPr>
              <a:t> Daniels of Center, TX, Murdered by  a Mob</a:t>
            </a:r>
            <a:endParaRPr lang="en-US" dirty="0">
              <a:solidFill>
                <a:schemeClr val="tx1"/>
              </a:solidFill>
            </a:endParaRPr>
          </a:p>
        </p:txBody>
      </p:sp>
    </p:spTree>
    <p:extLst>
      <p:ext uri="{BB962C8B-B14F-4D97-AF65-F5344CB8AC3E}">
        <p14:creationId xmlns:p14="http://schemas.microsoft.com/office/powerpoint/2010/main" val="2933153706"/>
      </p:ext>
    </p:extLst>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Paper">
  <a:themeElements>
    <a:clrScheme name="Couture">
      <a:dk1>
        <a:sysClr val="windowText" lastClr="000000"/>
      </a:dk1>
      <a:lt1>
        <a:sysClr val="window" lastClr="FFFFFF"/>
      </a:lt1>
      <a:dk2>
        <a:srgbClr val="37302A"/>
      </a:dk2>
      <a:lt2>
        <a:srgbClr val="D0CCB9"/>
      </a:lt2>
      <a:accent1>
        <a:srgbClr val="9E8E5C"/>
      </a:accent1>
      <a:accent2>
        <a:srgbClr val="A09781"/>
      </a:accent2>
      <a:accent3>
        <a:srgbClr val="85776D"/>
      </a:accent3>
      <a:accent4>
        <a:srgbClr val="AEAFA9"/>
      </a:accent4>
      <a:accent5>
        <a:srgbClr val="8D878B"/>
      </a:accent5>
      <a:accent6>
        <a:srgbClr val="6B6149"/>
      </a:accent6>
      <a:hlink>
        <a:srgbClr val="B6A272"/>
      </a:hlink>
      <a:folHlink>
        <a:srgbClr val="8A784F"/>
      </a:folHlink>
    </a:clrScheme>
    <a:fontScheme name="Paper">
      <a:maj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Paper">
      <a:fillStyleLst>
        <a:solidFill>
          <a:schemeClr val="phClr"/>
        </a:solidFill>
        <a:blipFill>
          <a:blip xmlns:r="http://schemas.openxmlformats.org/officeDocument/2006/relationships" r:embed="rId1">
            <a:duotone>
              <a:schemeClr val="phClr">
                <a:shade val="63000"/>
                <a:tint val="82000"/>
              </a:schemeClr>
              <a:schemeClr val="phClr">
                <a:tint val="10000"/>
                <a:satMod val="400000"/>
              </a:schemeClr>
            </a:duotone>
          </a:blip>
          <a:tile tx="0" ty="0" sx="40000" sy="40000" flip="none" algn="tl"/>
        </a:blipFill>
        <a:blipFill>
          <a:blip xmlns:r="http://schemas.openxmlformats.org/officeDocument/2006/relationships" r:embed="rId1">
            <a:duotone>
              <a:schemeClr val="phClr">
                <a:shade val="40000"/>
              </a:schemeClr>
              <a:schemeClr val="phClr">
                <a:tint val="42000"/>
              </a:schemeClr>
            </a:duotone>
          </a:blip>
          <a:tile tx="0" ty="0" sx="40000" sy="40000" flip="none" algn="tl"/>
        </a:blipFill>
      </a:fillStyleLst>
      <a:lnStyleLst>
        <a:ln w="12700" cap="flat" cmpd="sng" algn="ctr">
          <a:solidFill>
            <a:schemeClr val="phClr"/>
          </a:solidFill>
          <a:prstDash val="solid"/>
        </a:ln>
        <a:ln w="38100" cap="flat" cmpd="sng" algn="ctr">
          <a:solidFill>
            <a:schemeClr val="phClr"/>
          </a:solidFill>
          <a:prstDash val="solid"/>
        </a:ln>
        <a:ln w="63500" cap="flat" cmpd="sng" algn="ctr">
          <a:solidFill>
            <a:schemeClr val="phClr"/>
          </a:solidFill>
          <a:prstDash val="solid"/>
        </a:ln>
      </a:lnStyleLst>
      <a:effectStyleLst>
        <a:effectStyle>
          <a:effectLst>
            <a:outerShdw blurRad="95000" rotWithShape="0">
              <a:srgbClr val="000000">
                <a:alpha val="50000"/>
              </a:srgbClr>
            </a:outerShdw>
            <a:softEdge rad="12700"/>
          </a:effectLst>
        </a:effectStyle>
        <a:effectStyle>
          <a:effectLst>
            <a:outerShdw blurRad="95000" rotWithShape="0">
              <a:srgbClr val="000000">
                <a:alpha val="50000"/>
              </a:srgbClr>
            </a:outerShdw>
            <a:softEdge rad="12700"/>
          </a:effectLst>
        </a:effectStyle>
        <a:effectStyle>
          <a:effectLst>
            <a:outerShdw blurRad="95000" algn="tl" rotWithShape="0">
              <a:srgbClr val="000000">
                <a:alpha val="50000"/>
              </a:srgbClr>
            </a:outerShdw>
          </a:effectLst>
          <a:scene3d>
            <a:camera prst="orthographicFront"/>
            <a:lightRig rig="soft" dir="t">
              <a:rot lat="0" lon="0" rev="18000000"/>
            </a:lightRig>
          </a:scene3d>
          <a:sp3d prstMaterial="dkEdge">
            <a:bevelT w="73660" h="44450" prst="riblet"/>
          </a:sp3d>
        </a:effectStyle>
      </a:effectStyleLst>
      <a:bgFillStyleLst>
        <a:solidFill>
          <a:schemeClr val="phClr"/>
        </a:solidFill>
        <a:blipFill>
          <a:blip xmlns:r="http://schemas.openxmlformats.org/officeDocument/2006/relationships" r:embed="rId1">
            <a:duotone>
              <a:schemeClr val="phClr">
                <a:shade val="55000"/>
                <a:alpha val="20000"/>
              </a:schemeClr>
              <a:schemeClr val="phClr">
                <a:tint val="40000"/>
                <a:shade val="90000"/>
                <a:satMod val="60000"/>
                <a:alpha val="20000"/>
              </a:schemeClr>
            </a:duotone>
          </a:blip>
          <a:tile tx="0" ty="0" sx="58000" sy="38000" flip="none" algn="tl"/>
        </a:blipFill>
        <a:blipFill>
          <a:blip xmlns:r="http://schemas.openxmlformats.org/officeDocument/2006/relationships" r:embed="rId2">
            <a:duotone>
              <a:schemeClr val="phClr">
                <a:shade val="12000"/>
                <a:satMod val="240000"/>
              </a:schemeClr>
              <a:schemeClr val="phClr">
                <a:tint val="65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261</TotalTime>
  <Words>990</Words>
  <Application>Microsoft Office PowerPoint</Application>
  <PresentationFormat>On-screen Show (4:3)</PresentationFormat>
  <Paragraphs>44</Paragraphs>
  <Slides>17</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17</vt:i4>
      </vt:variant>
    </vt:vector>
  </HeadingPairs>
  <TitlesOfParts>
    <vt:vector size="20" baseType="lpstr">
      <vt:lpstr>Constantia</vt:lpstr>
      <vt:lpstr>Wingdings 2</vt:lpstr>
      <vt:lpstr>Paper</vt:lpstr>
      <vt:lpstr>The Failures of the Progressives</vt:lpstr>
      <vt:lpstr>Tuskegee Institute in Alabama</vt:lpstr>
      <vt:lpstr>Booker T. Washington</vt:lpstr>
      <vt:lpstr>Philanthropists Supported Booker T. Washington’s Trade Schools  - “The Gospel of Wealth”</vt:lpstr>
      <vt:lpstr>W.E.B. DuBois</vt:lpstr>
      <vt:lpstr>The National Association for the Advancement of Colored People</vt:lpstr>
      <vt:lpstr>The NAACP was founded in 1909</vt:lpstr>
      <vt:lpstr>The NAACP’s Crusade Against Lynching</vt:lpstr>
      <vt:lpstr>Over 1000 African Americans were the victims of lynching during the 1890s</vt:lpstr>
      <vt:lpstr>Ida B. Wells-Barnett</vt:lpstr>
      <vt:lpstr>Woodrow Wilson</vt:lpstr>
      <vt:lpstr>Revolution and Famine in Mexico Led to Migration</vt:lpstr>
      <vt:lpstr>Anti-Catholic Sentiments in 19th Century</vt:lpstr>
      <vt:lpstr>Anti-Catholicism in the KKK</vt:lpstr>
      <vt:lpstr>Anti-Semitism</vt:lpstr>
      <vt:lpstr>The Lynching of Leo Frank</vt:lpstr>
      <vt:lpstr>The Anti-Defamation League</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Struggles for Justice – the Failures of the Progressives</dc:title>
  <dc:creator>Adam</dc:creator>
  <cp:lastModifiedBy>Adam Henry</cp:lastModifiedBy>
  <cp:revision>24</cp:revision>
  <dcterms:created xsi:type="dcterms:W3CDTF">2010-11-18T01:14:48Z</dcterms:created>
  <dcterms:modified xsi:type="dcterms:W3CDTF">2015-09-15T11:11:19Z</dcterms:modified>
</cp:coreProperties>
</file>